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91" r:id="rId2"/>
    <p:sldId id="289" r:id="rId3"/>
    <p:sldId id="1084" r:id="rId4"/>
    <p:sldId id="991" r:id="rId5"/>
    <p:sldId id="990" r:id="rId6"/>
    <p:sldId id="1085" r:id="rId7"/>
    <p:sldId id="1086" r:id="rId8"/>
    <p:sldId id="1091" r:id="rId9"/>
    <p:sldId id="1096" r:id="rId10"/>
    <p:sldId id="1095" r:id="rId11"/>
    <p:sldId id="1094" r:id="rId12"/>
    <p:sldId id="1093" r:id="rId13"/>
    <p:sldId id="1092" r:id="rId14"/>
    <p:sldId id="1097" r:id="rId15"/>
    <p:sldId id="1098" r:id="rId16"/>
    <p:sldId id="1111" r:id="rId17"/>
    <p:sldId id="1099" r:id="rId18"/>
    <p:sldId id="1110" r:id="rId19"/>
    <p:sldId id="1109" r:id="rId20"/>
    <p:sldId id="1089" r:id="rId21"/>
    <p:sldId id="1108" r:id="rId22"/>
    <p:sldId id="1107" r:id="rId23"/>
    <p:sldId id="1106" r:id="rId24"/>
    <p:sldId id="1105" r:id="rId25"/>
    <p:sldId id="1112" r:id="rId26"/>
    <p:sldId id="1104" r:id="rId27"/>
    <p:sldId id="1116" r:id="rId28"/>
    <p:sldId id="1114" r:id="rId29"/>
    <p:sldId id="1115" r:id="rId30"/>
    <p:sldId id="1113" r:id="rId31"/>
    <p:sldId id="1103" r:id="rId32"/>
    <p:sldId id="1117" r:id="rId33"/>
    <p:sldId id="1119" r:id="rId34"/>
    <p:sldId id="1164" r:id="rId35"/>
    <p:sldId id="1102" r:id="rId36"/>
    <p:sldId id="1118" r:id="rId37"/>
    <p:sldId id="1101" r:id="rId38"/>
    <p:sldId id="1100" r:id="rId39"/>
    <p:sldId id="1122" r:id="rId40"/>
    <p:sldId id="1121" r:id="rId41"/>
    <p:sldId id="1120" r:id="rId42"/>
    <p:sldId id="1126" r:id="rId43"/>
    <p:sldId id="1125" r:id="rId44"/>
    <p:sldId id="1124" r:id="rId45"/>
    <p:sldId id="1162" r:id="rId46"/>
    <p:sldId id="1163" r:id="rId47"/>
    <p:sldId id="1123" r:id="rId48"/>
    <p:sldId id="1129" r:id="rId49"/>
    <p:sldId id="1128" r:id="rId50"/>
    <p:sldId id="1127" r:id="rId51"/>
    <p:sldId id="1132" r:id="rId52"/>
    <p:sldId id="1165" r:id="rId53"/>
    <p:sldId id="1131" r:id="rId54"/>
    <p:sldId id="1166" r:id="rId55"/>
    <p:sldId id="1133" r:id="rId56"/>
    <p:sldId id="1130" r:id="rId57"/>
    <p:sldId id="1136" r:id="rId58"/>
    <p:sldId id="1135" r:id="rId59"/>
    <p:sldId id="1134" r:id="rId60"/>
    <p:sldId id="1138" r:id="rId61"/>
    <p:sldId id="1137" r:id="rId62"/>
    <p:sldId id="1167" r:id="rId63"/>
    <p:sldId id="1168" r:id="rId64"/>
    <p:sldId id="1142" r:id="rId65"/>
    <p:sldId id="1169" r:id="rId66"/>
    <p:sldId id="1141" r:id="rId67"/>
    <p:sldId id="1139" r:id="rId68"/>
    <p:sldId id="1140" r:id="rId69"/>
    <p:sldId id="1170" r:id="rId70"/>
    <p:sldId id="1146" r:id="rId71"/>
    <p:sldId id="1171" r:id="rId72"/>
    <p:sldId id="1145" r:id="rId73"/>
    <p:sldId id="1144" r:id="rId74"/>
    <p:sldId id="1143" r:id="rId75"/>
    <p:sldId id="1172" r:id="rId76"/>
    <p:sldId id="1150" r:id="rId77"/>
    <p:sldId id="1149" r:id="rId78"/>
    <p:sldId id="1173" r:id="rId79"/>
    <p:sldId id="1148" r:id="rId80"/>
    <p:sldId id="1147" r:id="rId81"/>
    <p:sldId id="1175" r:id="rId82"/>
    <p:sldId id="1153" r:id="rId83"/>
    <p:sldId id="1176" r:id="rId84"/>
    <p:sldId id="1152" r:id="rId85"/>
    <p:sldId id="1151" r:id="rId86"/>
    <p:sldId id="1174" r:id="rId87"/>
    <p:sldId id="1154" r:id="rId88"/>
    <p:sldId id="1177" r:id="rId89"/>
    <p:sldId id="1155" r:id="rId90"/>
    <p:sldId id="1158" r:id="rId91"/>
    <p:sldId id="1157" r:id="rId92"/>
    <p:sldId id="1156" r:id="rId93"/>
    <p:sldId id="1161" r:id="rId94"/>
    <p:sldId id="1160" r:id="rId95"/>
    <p:sldId id="1159" r:id="rId96"/>
    <p:sldId id="1088" r:id="rId97"/>
    <p:sldId id="1087" r:id="rId98"/>
    <p:sldId id="491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3B9"/>
    <a:srgbClr val="1A04BC"/>
    <a:srgbClr val="0427BC"/>
    <a:srgbClr val="110DB3"/>
    <a:srgbClr val="559E67"/>
    <a:srgbClr val="DCE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585" autoAdjust="0"/>
  </p:normalViewPr>
  <p:slideViewPr>
    <p:cSldViewPr snapToGrid="0" showGuides="1">
      <p:cViewPr>
        <p:scale>
          <a:sx n="66" d="100"/>
          <a:sy n="66" d="100"/>
        </p:scale>
        <p:origin x="350" y="362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9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109026"/>
            <a:ext cx="7307757" cy="1739556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Relational-Database Design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schema normalization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7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B9A37-5D0E-4676-AD68-131E0E33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169CE-F506-4F10-A26F-DCD94360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Representation Problem</a:t>
            </a:r>
          </a:p>
          <a:p>
            <a:pPr lvl="1"/>
            <a:r>
              <a:rPr kumimoji="0" lang="en-US" altLang="zh-CN" dirty="0"/>
              <a:t>to represent directly information about a </a:t>
            </a:r>
            <a:r>
              <a:rPr kumimoji="0" lang="en-US" altLang="zh-CN" i="1" dirty="0"/>
              <a:t>new-opened</a:t>
            </a:r>
            <a:r>
              <a:rPr kumimoji="0" lang="en-US" altLang="zh-CN" dirty="0"/>
              <a:t> department in which there no exists </a:t>
            </a:r>
            <a:r>
              <a:rPr kumimoji="0" lang="en-US" altLang="zh-CN" b="1" i="1" dirty="0"/>
              <a:t>instructor</a:t>
            </a:r>
            <a:r>
              <a:rPr kumimoji="0" lang="en-US" altLang="zh-CN" dirty="0"/>
              <a:t>, a tuple containing </a:t>
            </a:r>
            <a:r>
              <a:rPr kumimoji="0" lang="en-US" altLang="zh-CN" i="1" dirty="0"/>
              <a:t>null</a:t>
            </a:r>
            <a:r>
              <a:rPr kumimoji="0" lang="en-US" altLang="zh-CN" dirty="0"/>
              <a:t> values, such as  </a:t>
            </a:r>
          </a:p>
          <a:p>
            <a:pPr marL="666750" lvl="1" indent="-1905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kumimoji="0" lang="en-US" altLang="zh-CN" dirty="0"/>
              <a:t>     t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 = (null, null, null, </a:t>
            </a:r>
            <a:r>
              <a:rPr kumimoji="0" lang="en-US" altLang="zh-CN" dirty="0" err="1"/>
              <a:t>Soft.Eng</a:t>
            </a:r>
            <a:r>
              <a:rPr kumimoji="0" lang="en-US" altLang="zh-CN" dirty="0"/>
              <a:t>.</a:t>
            </a:r>
            <a:r>
              <a:rPr kumimoji="0" lang="en-US" altLang="zh-CN" i="1" dirty="0">
                <a:solidFill>
                  <a:schemeClr val="folHlink"/>
                </a:solidFill>
              </a:rPr>
              <a:t>,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Taylor</a:t>
            </a:r>
            <a:r>
              <a:rPr kumimoji="0" lang="en-US" altLang="zh-CN" dirty="0">
                <a:solidFill>
                  <a:schemeClr val="folHlink"/>
                </a:solidFill>
              </a:rPr>
              <a:t>,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100000</a:t>
            </a:r>
            <a:r>
              <a:rPr kumimoji="0" lang="en-US" altLang="zh-CN" dirty="0"/>
              <a:t>)</a:t>
            </a:r>
          </a:p>
          <a:p>
            <a:pPr marL="666750" lvl="1" indent="-1905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kumimoji="0" lang="en-US" altLang="zh-CN" dirty="0"/>
              <a:t>     , is inserted</a:t>
            </a:r>
            <a:endParaRPr lang="en-US" altLang="zh-CN" dirty="0"/>
          </a:p>
          <a:p>
            <a:pPr lvl="1"/>
            <a:r>
              <a:rPr lang="en-US" altLang="zh-CN" dirty="0"/>
              <a:t>null values in DB complicate data handling in DBS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B67A45-C4DF-4E5B-ABEA-1117580D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0749-8E25-4AE1-A638-B3B80CE938D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A805B2-ABFF-4139-83CF-290A5C00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94973D6-122D-4747-B2E0-78617BE52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34" y="2572772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AF516F-B64F-4D09-9B90-BF02B6057060}"/>
              </a:ext>
            </a:extLst>
          </p:cNvPr>
          <p:cNvSpPr/>
          <p:nvPr/>
        </p:nvSpPr>
        <p:spPr>
          <a:xfrm>
            <a:off x="2102602" y="3910899"/>
            <a:ext cx="7563174" cy="1210159"/>
          </a:xfrm>
          <a:prstGeom prst="roundRect">
            <a:avLst>
              <a:gd name="adj" fmla="val 898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An improved design: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decompose  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inst_dept</a:t>
            </a:r>
            <a:r>
              <a:rPr lang="en-US" altLang="zh-CN" sz="2400" i="1" dirty="0">
                <a:solidFill>
                  <a:srgbClr val="FF0000"/>
                </a:solidFill>
              </a:rPr>
              <a:t>-schema </a:t>
            </a:r>
            <a:r>
              <a:rPr lang="en-US" altLang="zh-CN" sz="2400" dirty="0">
                <a:solidFill>
                  <a:schemeClr val="tx1"/>
                </a:solidFill>
              </a:rPr>
              <a:t>into 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inst</a:t>
            </a:r>
            <a:r>
              <a:rPr lang="en-US" altLang="zh-CN" sz="2400" b="1" i="1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and </a:t>
            </a:r>
            <a:r>
              <a:rPr lang="en-US" altLang="zh-CN" sz="2400" b="1" i="1" dirty="0">
                <a:solidFill>
                  <a:srgbClr val="FF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819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25E98-D266-4830-8286-02C9950D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A Combined Schema Without Repetition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472F2-D758-4F6A-8D92-32806B42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Consider combining relations </a:t>
            </a:r>
          </a:p>
          <a:p>
            <a:pPr lvl="1">
              <a:defRPr/>
            </a:pPr>
            <a:r>
              <a:rPr lang="en-US" altLang="zh-CN" i="1" dirty="0" err="1">
                <a:cs typeface="Times New Roman" pitchFamily="18" charset="0"/>
              </a:rPr>
              <a:t>sec_class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building,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) and 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semester, year</a:t>
            </a:r>
            <a:r>
              <a:rPr lang="en-US" altLang="zh-CN" dirty="0">
                <a:cs typeface="Times New Roman" pitchFamily="18" charset="0"/>
              </a:rPr>
              <a:t>) 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into one relation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semester, year, building,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1">
              <a:defRPr/>
            </a:pPr>
            <a:endParaRPr lang="en-US" altLang="zh-CN" dirty="0">
              <a:cs typeface="Times New Roman" pitchFamily="18" charset="0"/>
            </a:endParaRP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cs typeface="Times New Roman" pitchFamily="18" charset="0"/>
              </a:rPr>
              <a:t>No repetition in this case, why?</a:t>
            </a:r>
          </a:p>
          <a:p>
            <a:pPr lvl="1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one to one mapping  </a:t>
            </a:r>
            <a:r>
              <a:rPr lang="en-US" altLang="zh-CN" i="1" dirty="0">
                <a:cs typeface="Times New Roman" pitchFamily="18" charset="0"/>
              </a:rPr>
              <a:t>from section to </a:t>
            </a:r>
            <a:r>
              <a:rPr lang="en-US" altLang="zh-CN" i="1" dirty="0" err="1">
                <a:cs typeface="Times New Roman" pitchFamily="18" charset="0"/>
              </a:rPr>
              <a:t>sec_class</a:t>
            </a:r>
            <a:r>
              <a:rPr lang="en-US" altLang="zh-CN" i="1" dirty="0">
                <a:cs typeface="Times New Roman" pitchFamily="18" charset="0"/>
              </a:rPr>
              <a:t> cardinality 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33507-0A09-4E77-A13B-71F6807E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EEB0-BE38-4450-8656-712E7783D274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C92C8F-B028-4EB1-9FED-57AB4019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DBA217-93FA-46CD-B050-2B72D4314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629" y="2692922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6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361A3-46BC-41C6-BD4C-8CB040174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Decomposed Smaller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81E78-D624-4787-AECC-8FF8FA7C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Suppose we had started with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i="1" dirty="0">
                <a:cs typeface="Times New Roman" pitchFamily="18" charset="0"/>
              </a:rPr>
              <a:t>.  </a:t>
            </a:r>
            <a:r>
              <a:rPr lang="en-US" altLang="zh-CN" dirty="0">
                <a:cs typeface="Times New Roman" pitchFamily="18" charset="0"/>
              </a:rPr>
              <a:t>How would we know to split up (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decompose)</a:t>
            </a:r>
            <a:r>
              <a:rPr lang="en-US" altLang="zh-CN" dirty="0">
                <a:cs typeface="Times New Roman" pitchFamily="18" charset="0"/>
              </a:rPr>
              <a:t> it into </a:t>
            </a:r>
            <a:r>
              <a:rPr lang="en-US" altLang="zh-CN" i="1" dirty="0">
                <a:cs typeface="Times New Roman" pitchFamily="18" charset="0"/>
              </a:rPr>
              <a:t>instructor </a:t>
            </a:r>
            <a:r>
              <a:rPr lang="en-US" altLang="zh-CN" dirty="0">
                <a:cs typeface="Times New Roman" pitchFamily="18" charset="0"/>
              </a:rPr>
              <a:t> and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?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Write a rule “if there were a schema 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, building, budget</a:t>
            </a:r>
            <a:r>
              <a:rPr lang="en-US" altLang="zh-CN" dirty="0">
                <a:cs typeface="Times New Roman" pitchFamily="18" charset="0"/>
              </a:rPr>
              <a:t>), then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would be a candidate key”</a:t>
            </a:r>
          </a:p>
          <a:p>
            <a:r>
              <a:rPr lang="en-US" altLang="zh-CN" dirty="0">
                <a:cs typeface="Times New Roman" pitchFamily="18" charset="0"/>
              </a:rPr>
              <a:t>Denote as a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functional dependency</a:t>
            </a:r>
            <a:r>
              <a:rPr lang="en-US" altLang="zh-CN" dirty="0">
                <a:cs typeface="Times New Roman" pitchFamily="18" charset="0"/>
              </a:rPr>
              <a:t>: </a:t>
            </a:r>
          </a:p>
          <a:p>
            <a:pPr>
              <a:buFont typeface="Monotype Sorts" pitchFamily="2" charset="2"/>
              <a:buNone/>
            </a:pPr>
            <a:r>
              <a:rPr lang="en-US" altLang="zh-CN" i="1" dirty="0">
                <a:cs typeface="Times New Roman" pitchFamily="18" charset="0"/>
              </a:rPr>
              <a:t>		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building, budget</a:t>
            </a:r>
            <a:endParaRPr lang="en-US" altLang="zh-CN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In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dirty="0">
                <a:cs typeface="Times New Roman" pitchFamily="18" charset="0"/>
              </a:rPr>
              <a:t>, because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 is not a candidate key, the building and budget of a department may have to be repeated. 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This indicates the need to decompose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D5F7F-DDAD-4EDD-8FA2-D0E33D05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5B4B-0D31-423B-8658-FDB24B1AF058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719B2-419D-494F-AD81-42838E5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36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E565-49B9-4618-9DC0-E2BDFFC4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Decomposed Smaller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F98FD-471B-4837-B5AF-5C0CD302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Not all decompositions are good</a:t>
            </a:r>
          </a:p>
          <a:p>
            <a:r>
              <a:rPr lang="en-US" altLang="zh-CN" dirty="0">
                <a:cs typeface="Times New Roman" pitchFamily="18" charset="0"/>
              </a:rPr>
              <a:t>Suppose we decompose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employee(ID, name, street, city, salary)</a:t>
            </a:r>
            <a:r>
              <a:rPr lang="en-US" altLang="zh-CN" dirty="0">
                <a:cs typeface="Times New Roman" pitchFamily="18" charset="0"/>
              </a:rPr>
              <a:t>  into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en-US" altLang="zh-CN" i="1" dirty="0">
                <a:cs typeface="Times New Roman" pitchFamily="18" charset="0"/>
              </a:rPr>
              <a:t>employee1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dirty="0">
                <a:cs typeface="Times New Roman" pitchFamily="18" charset="0"/>
              </a:rPr>
              <a:t>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name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en-US" altLang="zh-CN" i="1" dirty="0">
                <a:cs typeface="Times New Roman" pitchFamily="18" charset="0"/>
              </a:rPr>
              <a:t>employee2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dirty="0">
                <a:cs typeface="Times New Roman" pitchFamily="18" charset="0"/>
              </a:rPr>
              <a:t>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street, city, salary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The next slide shows how we lose information -- we cannot reconstruct the original </a:t>
            </a:r>
            <a:r>
              <a:rPr lang="en-US" altLang="zh-CN" i="1" dirty="0"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relation -- and so, this is a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lossy decomposition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8B632-47DA-44AA-BDAF-20FA9F16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F3E5-8F55-4AB9-818A-F1D2448AA26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8EDE8C-2FA8-442E-A9AF-AA9943EF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97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BEC1-09BA-4F1B-B04C-0DB9441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</a:t>
            </a:r>
            <a:r>
              <a:rPr lang="en-US" altLang="zh-CN" sz="2800" dirty="0">
                <a:latin typeface="+mn-lt"/>
              </a:rPr>
              <a:t>A Lossy Decomposition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281E2-89D4-4179-B730-68FE01D3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CF57-43A1-4A0B-8493-D4250C5CC23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E7BF26-9E01-410E-8707-DE489932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Picture 5" descr="8">
            <a:extLst>
              <a:ext uri="{FF2B5EF4-FFF2-40B4-BE49-F238E27FC236}">
                <a16:creationId xmlns:a16="http://schemas.microsoft.com/office/drawing/2014/main" id="{E657E90C-FC63-401E-AC6D-325590F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62" y="954529"/>
            <a:ext cx="6056312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97327FB-1C09-4E94-920B-02F1666A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212" y="5778941"/>
            <a:ext cx="1005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Fig.8.3</a:t>
            </a:r>
            <a:endParaRPr lang="zh-CN" altLang="en-US">
              <a:latin typeface="+mn-lt"/>
            </a:endParaRPr>
          </a:p>
        </p:txBody>
      </p:sp>
      <p:sp>
        <p:nvSpPr>
          <p:cNvPr id="8" name="任意多边形 1">
            <a:extLst>
              <a:ext uri="{FF2B5EF4-FFF2-40B4-BE49-F238E27FC236}">
                <a16:creationId xmlns:a16="http://schemas.microsoft.com/office/drawing/2014/main" id="{777BDC85-6028-4455-B0FC-588621FEFAE2}"/>
              </a:ext>
            </a:extLst>
          </p:cNvPr>
          <p:cNvSpPr>
            <a:spLocks/>
          </p:cNvSpPr>
          <p:nvPr/>
        </p:nvSpPr>
        <p:spPr bwMode="auto">
          <a:xfrm>
            <a:off x="1688024" y="5813866"/>
            <a:ext cx="3765550" cy="828675"/>
          </a:xfrm>
          <a:custGeom>
            <a:avLst/>
            <a:gdLst>
              <a:gd name="T0" fmla="*/ 88900 w 3765550"/>
              <a:gd name="T1" fmla="*/ 17775 h 990600"/>
              <a:gd name="T2" fmla="*/ 330200 w 3765550"/>
              <a:gd name="T3" fmla="*/ 4444 h 990600"/>
              <a:gd name="T4" fmla="*/ 1530350 w 3765550"/>
              <a:gd name="T5" fmla="*/ 26662 h 990600"/>
              <a:gd name="T6" fmla="*/ 2216150 w 3765550"/>
              <a:gd name="T7" fmla="*/ 35550 h 990600"/>
              <a:gd name="T8" fmla="*/ 2457450 w 3765550"/>
              <a:gd name="T9" fmla="*/ 13331 h 990600"/>
              <a:gd name="T10" fmla="*/ 2603500 w 3765550"/>
              <a:gd name="T11" fmla="*/ 0 h 990600"/>
              <a:gd name="T12" fmla="*/ 3676650 w 3765550"/>
              <a:gd name="T13" fmla="*/ 17775 h 990600"/>
              <a:gd name="T14" fmla="*/ 3727450 w 3765550"/>
              <a:gd name="T15" fmla="*/ 44437 h 990600"/>
              <a:gd name="T16" fmla="*/ 3765550 w 3765550"/>
              <a:gd name="T17" fmla="*/ 106649 h 990600"/>
              <a:gd name="T18" fmla="*/ 3740150 w 3765550"/>
              <a:gd name="T19" fmla="*/ 311059 h 990600"/>
              <a:gd name="T20" fmla="*/ 3721100 w 3765550"/>
              <a:gd name="T21" fmla="*/ 337721 h 990600"/>
              <a:gd name="T22" fmla="*/ 3670300 w 3765550"/>
              <a:gd name="T23" fmla="*/ 373272 h 990600"/>
              <a:gd name="T24" fmla="*/ 3632200 w 3765550"/>
              <a:gd name="T25" fmla="*/ 386603 h 990600"/>
              <a:gd name="T26" fmla="*/ 3562350 w 3765550"/>
              <a:gd name="T27" fmla="*/ 408821 h 990600"/>
              <a:gd name="T28" fmla="*/ 3511550 w 3765550"/>
              <a:gd name="T29" fmla="*/ 426596 h 990600"/>
              <a:gd name="T30" fmla="*/ 3467100 w 3765550"/>
              <a:gd name="T31" fmla="*/ 435484 h 990600"/>
              <a:gd name="T32" fmla="*/ 3365500 w 3765550"/>
              <a:gd name="T33" fmla="*/ 466589 h 990600"/>
              <a:gd name="T34" fmla="*/ 3295650 w 3765550"/>
              <a:gd name="T35" fmla="*/ 484364 h 990600"/>
              <a:gd name="T36" fmla="*/ 3175000 w 3765550"/>
              <a:gd name="T37" fmla="*/ 506583 h 990600"/>
              <a:gd name="T38" fmla="*/ 2667000 w 3765550"/>
              <a:gd name="T39" fmla="*/ 515470 h 990600"/>
              <a:gd name="T40" fmla="*/ 2362200 w 3765550"/>
              <a:gd name="T41" fmla="*/ 542132 h 990600"/>
              <a:gd name="T42" fmla="*/ 2108200 w 3765550"/>
              <a:gd name="T43" fmla="*/ 559907 h 990600"/>
              <a:gd name="T44" fmla="*/ 1955800 w 3765550"/>
              <a:gd name="T45" fmla="*/ 586570 h 990600"/>
              <a:gd name="T46" fmla="*/ 1873250 w 3765550"/>
              <a:gd name="T47" fmla="*/ 595457 h 990600"/>
              <a:gd name="T48" fmla="*/ 1771650 w 3765550"/>
              <a:gd name="T49" fmla="*/ 608788 h 990600"/>
              <a:gd name="T50" fmla="*/ 1701800 w 3765550"/>
              <a:gd name="T51" fmla="*/ 617676 h 990600"/>
              <a:gd name="T52" fmla="*/ 1524000 w 3765550"/>
              <a:gd name="T53" fmla="*/ 644338 h 990600"/>
              <a:gd name="T54" fmla="*/ 1447800 w 3765550"/>
              <a:gd name="T55" fmla="*/ 657669 h 990600"/>
              <a:gd name="T56" fmla="*/ 1371600 w 3765550"/>
              <a:gd name="T57" fmla="*/ 666556 h 990600"/>
              <a:gd name="T58" fmla="*/ 1238250 w 3765550"/>
              <a:gd name="T59" fmla="*/ 684331 h 990600"/>
              <a:gd name="T60" fmla="*/ 850900 w 3765550"/>
              <a:gd name="T61" fmla="*/ 688775 h 990600"/>
              <a:gd name="T62" fmla="*/ 768350 w 3765550"/>
              <a:gd name="T63" fmla="*/ 666556 h 990600"/>
              <a:gd name="T64" fmla="*/ 628650 w 3765550"/>
              <a:gd name="T65" fmla="*/ 653225 h 990600"/>
              <a:gd name="T66" fmla="*/ 469900 w 3765550"/>
              <a:gd name="T67" fmla="*/ 617676 h 990600"/>
              <a:gd name="T68" fmla="*/ 374650 w 3765550"/>
              <a:gd name="T69" fmla="*/ 608788 h 990600"/>
              <a:gd name="T70" fmla="*/ 323850 w 3765550"/>
              <a:gd name="T71" fmla="*/ 595457 h 990600"/>
              <a:gd name="T72" fmla="*/ 241300 w 3765550"/>
              <a:gd name="T73" fmla="*/ 542132 h 990600"/>
              <a:gd name="T74" fmla="*/ 184150 w 3765550"/>
              <a:gd name="T75" fmla="*/ 493252 h 990600"/>
              <a:gd name="T76" fmla="*/ 120650 w 3765550"/>
              <a:gd name="T77" fmla="*/ 431040 h 990600"/>
              <a:gd name="T78" fmla="*/ 25400 w 3765550"/>
              <a:gd name="T79" fmla="*/ 373272 h 990600"/>
              <a:gd name="T80" fmla="*/ 0 w 3765550"/>
              <a:gd name="T81" fmla="*/ 279953 h 990600"/>
              <a:gd name="T82" fmla="*/ 25400 w 3765550"/>
              <a:gd name="T83" fmla="*/ 128868 h 990600"/>
              <a:gd name="T84" fmla="*/ 63500 w 3765550"/>
              <a:gd name="T85" fmla="*/ 79986 h 990600"/>
              <a:gd name="T86" fmla="*/ 76200 w 3765550"/>
              <a:gd name="T87" fmla="*/ 48881 h 990600"/>
              <a:gd name="T88" fmla="*/ 114300 w 3765550"/>
              <a:gd name="T89" fmla="*/ 0 h 990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765550" h="990600">
                <a:moveTo>
                  <a:pt x="38100" y="44450"/>
                </a:moveTo>
                <a:cubicBezTo>
                  <a:pt x="54875" y="37740"/>
                  <a:pt x="71480" y="30377"/>
                  <a:pt x="88900" y="25400"/>
                </a:cubicBezTo>
                <a:cubicBezTo>
                  <a:pt x="97291" y="23002"/>
                  <a:pt x="105621" y="19964"/>
                  <a:pt x="114300" y="19050"/>
                </a:cubicBezTo>
                <a:cubicBezTo>
                  <a:pt x="150416" y="15248"/>
                  <a:pt x="303471" y="7757"/>
                  <a:pt x="330200" y="6350"/>
                </a:cubicBezTo>
                <a:lnTo>
                  <a:pt x="1009650" y="19050"/>
                </a:lnTo>
                <a:cubicBezTo>
                  <a:pt x="1268579" y="42589"/>
                  <a:pt x="803064" y="1736"/>
                  <a:pt x="1530350" y="38100"/>
                </a:cubicBezTo>
                <a:cubicBezTo>
                  <a:pt x="1761024" y="49634"/>
                  <a:pt x="1614999" y="42721"/>
                  <a:pt x="1968500" y="57150"/>
                </a:cubicBezTo>
                <a:lnTo>
                  <a:pt x="2216150" y="50800"/>
                </a:lnTo>
                <a:cubicBezTo>
                  <a:pt x="2291115" y="47676"/>
                  <a:pt x="2264842" y="39446"/>
                  <a:pt x="2349500" y="31750"/>
                </a:cubicBezTo>
                <a:cubicBezTo>
                  <a:pt x="2398237" y="27319"/>
                  <a:pt x="2414977" y="27545"/>
                  <a:pt x="2457450" y="19050"/>
                </a:cubicBezTo>
                <a:cubicBezTo>
                  <a:pt x="2494818" y="11576"/>
                  <a:pt x="2475013" y="11185"/>
                  <a:pt x="2520950" y="6350"/>
                </a:cubicBezTo>
                <a:cubicBezTo>
                  <a:pt x="2548396" y="3461"/>
                  <a:pt x="2575983" y="2117"/>
                  <a:pt x="2603500" y="0"/>
                </a:cubicBezTo>
                <a:lnTo>
                  <a:pt x="3136900" y="6350"/>
                </a:lnTo>
                <a:cubicBezTo>
                  <a:pt x="3381358" y="11339"/>
                  <a:pt x="3474311" y="16203"/>
                  <a:pt x="3676650" y="25400"/>
                </a:cubicBezTo>
                <a:cubicBezTo>
                  <a:pt x="3691902" y="29213"/>
                  <a:pt x="3710137" y="30746"/>
                  <a:pt x="3721100" y="44450"/>
                </a:cubicBezTo>
                <a:cubicBezTo>
                  <a:pt x="3725281" y="49677"/>
                  <a:pt x="3723737" y="57931"/>
                  <a:pt x="3727450" y="63500"/>
                </a:cubicBezTo>
                <a:cubicBezTo>
                  <a:pt x="3732431" y="70972"/>
                  <a:pt x="3740150" y="76200"/>
                  <a:pt x="3746500" y="82550"/>
                </a:cubicBezTo>
                <a:cubicBezTo>
                  <a:pt x="3760823" y="139844"/>
                  <a:pt x="3753680" y="116791"/>
                  <a:pt x="3765550" y="152400"/>
                </a:cubicBezTo>
                <a:cubicBezTo>
                  <a:pt x="3763433" y="226483"/>
                  <a:pt x="3762901" y="300629"/>
                  <a:pt x="3759200" y="374650"/>
                </a:cubicBezTo>
                <a:cubicBezTo>
                  <a:pt x="3758555" y="387545"/>
                  <a:pt x="3745930" y="435830"/>
                  <a:pt x="3740150" y="444500"/>
                </a:cubicBezTo>
                <a:cubicBezTo>
                  <a:pt x="3735917" y="450850"/>
                  <a:pt x="3730863" y="456724"/>
                  <a:pt x="3727450" y="463550"/>
                </a:cubicBezTo>
                <a:cubicBezTo>
                  <a:pt x="3724457" y="469537"/>
                  <a:pt x="3724093" y="476613"/>
                  <a:pt x="3721100" y="482600"/>
                </a:cubicBezTo>
                <a:cubicBezTo>
                  <a:pt x="3707795" y="509210"/>
                  <a:pt x="3711121" y="496207"/>
                  <a:pt x="3689350" y="514350"/>
                </a:cubicBezTo>
                <a:cubicBezTo>
                  <a:pt x="3682451" y="520099"/>
                  <a:pt x="3677772" y="528419"/>
                  <a:pt x="3670300" y="533400"/>
                </a:cubicBezTo>
                <a:cubicBezTo>
                  <a:pt x="3664731" y="537113"/>
                  <a:pt x="3657237" y="536757"/>
                  <a:pt x="3651250" y="539750"/>
                </a:cubicBezTo>
                <a:cubicBezTo>
                  <a:pt x="3644424" y="543163"/>
                  <a:pt x="3639026" y="549037"/>
                  <a:pt x="3632200" y="552450"/>
                </a:cubicBezTo>
                <a:cubicBezTo>
                  <a:pt x="3626213" y="555443"/>
                  <a:pt x="3619244" y="556030"/>
                  <a:pt x="3613150" y="558800"/>
                </a:cubicBezTo>
                <a:cubicBezTo>
                  <a:pt x="3595915" y="566634"/>
                  <a:pt x="3579283" y="575733"/>
                  <a:pt x="3562350" y="584200"/>
                </a:cubicBezTo>
                <a:lnTo>
                  <a:pt x="3536950" y="596900"/>
                </a:lnTo>
                <a:cubicBezTo>
                  <a:pt x="3528483" y="601133"/>
                  <a:pt x="3520530" y="606607"/>
                  <a:pt x="3511550" y="609600"/>
                </a:cubicBezTo>
                <a:cubicBezTo>
                  <a:pt x="3505200" y="611717"/>
                  <a:pt x="3498936" y="614111"/>
                  <a:pt x="3492500" y="615950"/>
                </a:cubicBezTo>
                <a:cubicBezTo>
                  <a:pt x="3484109" y="618348"/>
                  <a:pt x="3475156" y="618943"/>
                  <a:pt x="3467100" y="622300"/>
                </a:cubicBezTo>
                <a:cubicBezTo>
                  <a:pt x="3449624" y="629582"/>
                  <a:pt x="3434667" y="643108"/>
                  <a:pt x="3416300" y="647700"/>
                </a:cubicBezTo>
                <a:cubicBezTo>
                  <a:pt x="3351102" y="663999"/>
                  <a:pt x="3431912" y="641846"/>
                  <a:pt x="3365500" y="666750"/>
                </a:cubicBezTo>
                <a:cubicBezTo>
                  <a:pt x="3322536" y="682862"/>
                  <a:pt x="3356870" y="664098"/>
                  <a:pt x="3321050" y="679450"/>
                </a:cubicBezTo>
                <a:cubicBezTo>
                  <a:pt x="3312349" y="683179"/>
                  <a:pt x="3304630" y="689157"/>
                  <a:pt x="3295650" y="692150"/>
                </a:cubicBezTo>
                <a:cubicBezTo>
                  <a:pt x="3279091" y="697670"/>
                  <a:pt x="3261409" y="699330"/>
                  <a:pt x="3244850" y="704850"/>
                </a:cubicBezTo>
                <a:cubicBezTo>
                  <a:pt x="3222424" y="712325"/>
                  <a:pt x="3197917" y="721035"/>
                  <a:pt x="3175000" y="723900"/>
                </a:cubicBezTo>
                <a:cubicBezTo>
                  <a:pt x="3158067" y="726017"/>
                  <a:pt x="3141260" y="729824"/>
                  <a:pt x="3124200" y="730250"/>
                </a:cubicBezTo>
                <a:cubicBezTo>
                  <a:pt x="2971833" y="734059"/>
                  <a:pt x="2819400" y="734483"/>
                  <a:pt x="2667000" y="736600"/>
                </a:cubicBezTo>
                <a:cubicBezTo>
                  <a:pt x="2644798" y="740300"/>
                  <a:pt x="2576325" y="752319"/>
                  <a:pt x="2546350" y="755650"/>
                </a:cubicBezTo>
                <a:cubicBezTo>
                  <a:pt x="2485017" y="762465"/>
                  <a:pt x="2422713" y="762597"/>
                  <a:pt x="2362200" y="774700"/>
                </a:cubicBezTo>
                <a:cubicBezTo>
                  <a:pt x="2304142" y="786312"/>
                  <a:pt x="2348526" y="778607"/>
                  <a:pt x="2260600" y="787400"/>
                </a:cubicBezTo>
                <a:cubicBezTo>
                  <a:pt x="2142232" y="799237"/>
                  <a:pt x="2271702" y="789200"/>
                  <a:pt x="2108200" y="800100"/>
                </a:cubicBezTo>
                <a:cubicBezTo>
                  <a:pt x="2062808" y="806585"/>
                  <a:pt x="2059218" y="805542"/>
                  <a:pt x="2012950" y="819150"/>
                </a:cubicBezTo>
                <a:cubicBezTo>
                  <a:pt x="1993685" y="824816"/>
                  <a:pt x="1975347" y="833601"/>
                  <a:pt x="1955800" y="838200"/>
                </a:cubicBezTo>
                <a:cubicBezTo>
                  <a:pt x="1939189" y="842109"/>
                  <a:pt x="1921867" y="841955"/>
                  <a:pt x="1905000" y="844550"/>
                </a:cubicBezTo>
                <a:cubicBezTo>
                  <a:pt x="1894333" y="846191"/>
                  <a:pt x="1883896" y="849126"/>
                  <a:pt x="1873250" y="850900"/>
                </a:cubicBezTo>
                <a:cubicBezTo>
                  <a:pt x="1845788" y="855477"/>
                  <a:pt x="1818217" y="859367"/>
                  <a:pt x="1790700" y="863600"/>
                </a:cubicBezTo>
                <a:cubicBezTo>
                  <a:pt x="1784350" y="865717"/>
                  <a:pt x="1778184" y="868498"/>
                  <a:pt x="1771650" y="869950"/>
                </a:cubicBezTo>
                <a:cubicBezTo>
                  <a:pt x="1759081" y="872743"/>
                  <a:pt x="1746218" y="873997"/>
                  <a:pt x="1733550" y="876300"/>
                </a:cubicBezTo>
                <a:cubicBezTo>
                  <a:pt x="1722931" y="878231"/>
                  <a:pt x="1712317" y="880223"/>
                  <a:pt x="1701800" y="882650"/>
                </a:cubicBezTo>
                <a:cubicBezTo>
                  <a:pt x="1622191" y="901021"/>
                  <a:pt x="1680532" y="891131"/>
                  <a:pt x="1606550" y="901700"/>
                </a:cubicBezTo>
                <a:cubicBezTo>
                  <a:pt x="1561084" y="924433"/>
                  <a:pt x="1596474" y="910397"/>
                  <a:pt x="1524000" y="920750"/>
                </a:cubicBezTo>
                <a:cubicBezTo>
                  <a:pt x="1513316" y="922276"/>
                  <a:pt x="1502721" y="924482"/>
                  <a:pt x="1492250" y="927100"/>
                </a:cubicBezTo>
                <a:cubicBezTo>
                  <a:pt x="1455979" y="936168"/>
                  <a:pt x="1491352" y="931882"/>
                  <a:pt x="1447800" y="939800"/>
                </a:cubicBezTo>
                <a:cubicBezTo>
                  <a:pt x="1433074" y="942477"/>
                  <a:pt x="1418113" y="943689"/>
                  <a:pt x="1403350" y="946150"/>
                </a:cubicBezTo>
                <a:cubicBezTo>
                  <a:pt x="1392704" y="947924"/>
                  <a:pt x="1382183" y="950383"/>
                  <a:pt x="1371600" y="952500"/>
                </a:cubicBezTo>
                <a:cubicBezTo>
                  <a:pt x="1363133" y="956733"/>
                  <a:pt x="1355180" y="962207"/>
                  <a:pt x="1346200" y="965200"/>
                </a:cubicBezTo>
                <a:cubicBezTo>
                  <a:pt x="1319392" y="974136"/>
                  <a:pt x="1254512" y="976351"/>
                  <a:pt x="1238250" y="977900"/>
                </a:cubicBezTo>
                <a:cubicBezTo>
                  <a:pt x="1180657" y="983385"/>
                  <a:pt x="1194104" y="981649"/>
                  <a:pt x="1149350" y="990600"/>
                </a:cubicBezTo>
                <a:lnTo>
                  <a:pt x="850900" y="984250"/>
                </a:lnTo>
                <a:cubicBezTo>
                  <a:pt x="831567" y="983506"/>
                  <a:pt x="804253" y="973626"/>
                  <a:pt x="787400" y="965200"/>
                </a:cubicBezTo>
                <a:cubicBezTo>
                  <a:pt x="780574" y="961787"/>
                  <a:pt x="775660" y="954693"/>
                  <a:pt x="768350" y="952500"/>
                </a:cubicBezTo>
                <a:cubicBezTo>
                  <a:pt x="754014" y="948199"/>
                  <a:pt x="738693" y="948426"/>
                  <a:pt x="723900" y="946150"/>
                </a:cubicBezTo>
                <a:cubicBezTo>
                  <a:pt x="649792" y="934749"/>
                  <a:pt x="724056" y="944051"/>
                  <a:pt x="628650" y="933450"/>
                </a:cubicBezTo>
                <a:cubicBezTo>
                  <a:pt x="591495" y="919517"/>
                  <a:pt x="558979" y="906609"/>
                  <a:pt x="520700" y="895350"/>
                </a:cubicBezTo>
                <a:cubicBezTo>
                  <a:pt x="503955" y="890425"/>
                  <a:pt x="487089" y="885683"/>
                  <a:pt x="469900" y="882650"/>
                </a:cubicBezTo>
                <a:cubicBezTo>
                  <a:pt x="451024" y="879319"/>
                  <a:pt x="431749" y="878833"/>
                  <a:pt x="412750" y="876300"/>
                </a:cubicBezTo>
                <a:cubicBezTo>
                  <a:pt x="399988" y="874598"/>
                  <a:pt x="387350" y="872067"/>
                  <a:pt x="374650" y="869950"/>
                </a:cubicBezTo>
                <a:cubicBezTo>
                  <a:pt x="366183" y="865717"/>
                  <a:pt x="358113" y="860574"/>
                  <a:pt x="349250" y="857250"/>
                </a:cubicBezTo>
                <a:cubicBezTo>
                  <a:pt x="341078" y="854186"/>
                  <a:pt x="332022" y="853964"/>
                  <a:pt x="323850" y="850900"/>
                </a:cubicBezTo>
                <a:cubicBezTo>
                  <a:pt x="317261" y="848429"/>
                  <a:pt x="285657" y="832452"/>
                  <a:pt x="279400" y="825500"/>
                </a:cubicBezTo>
                <a:cubicBezTo>
                  <a:pt x="265240" y="809767"/>
                  <a:pt x="253041" y="792312"/>
                  <a:pt x="241300" y="774700"/>
                </a:cubicBezTo>
                <a:cubicBezTo>
                  <a:pt x="237067" y="768350"/>
                  <a:pt x="233567" y="761444"/>
                  <a:pt x="228600" y="755650"/>
                </a:cubicBezTo>
                <a:cubicBezTo>
                  <a:pt x="204542" y="727583"/>
                  <a:pt x="202583" y="735572"/>
                  <a:pt x="184150" y="704850"/>
                </a:cubicBezTo>
                <a:cubicBezTo>
                  <a:pt x="156596" y="658926"/>
                  <a:pt x="181168" y="672106"/>
                  <a:pt x="146050" y="660400"/>
                </a:cubicBezTo>
                <a:cubicBezTo>
                  <a:pt x="141070" y="650439"/>
                  <a:pt x="129625" y="624925"/>
                  <a:pt x="120650" y="615950"/>
                </a:cubicBezTo>
                <a:cubicBezTo>
                  <a:pt x="111066" y="606366"/>
                  <a:pt x="98891" y="599708"/>
                  <a:pt x="88900" y="590550"/>
                </a:cubicBezTo>
                <a:cubicBezTo>
                  <a:pt x="22438" y="529627"/>
                  <a:pt x="67936" y="561758"/>
                  <a:pt x="25400" y="533400"/>
                </a:cubicBezTo>
                <a:cubicBezTo>
                  <a:pt x="21167" y="520700"/>
                  <a:pt x="14593" y="508552"/>
                  <a:pt x="12700" y="495300"/>
                </a:cubicBezTo>
                <a:cubicBezTo>
                  <a:pt x="3937" y="433956"/>
                  <a:pt x="8206" y="465702"/>
                  <a:pt x="0" y="400050"/>
                </a:cubicBezTo>
                <a:cubicBezTo>
                  <a:pt x="9414" y="202357"/>
                  <a:pt x="-4962" y="320781"/>
                  <a:pt x="12700" y="241300"/>
                </a:cubicBezTo>
                <a:cubicBezTo>
                  <a:pt x="14895" y="231425"/>
                  <a:pt x="21176" y="195413"/>
                  <a:pt x="25400" y="184150"/>
                </a:cubicBezTo>
                <a:cubicBezTo>
                  <a:pt x="35867" y="156239"/>
                  <a:pt x="37401" y="163148"/>
                  <a:pt x="50800" y="139700"/>
                </a:cubicBezTo>
                <a:cubicBezTo>
                  <a:pt x="55496" y="131481"/>
                  <a:pt x="59771" y="123001"/>
                  <a:pt x="63500" y="114300"/>
                </a:cubicBezTo>
                <a:cubicBezTo>
                  <a:pt x="66137" y="108148"/>
                  <a:pt x="68011" y="101686"/>
                  <a:pt x="69850" y="95250"/>
                </a:cubicBezTo>
                <a:cubicBezTo>
                  <a:pt x="72248" y="86859"/>
                  <a:pt x="72297" y="77656"/>
                  <a:pt x="76200" y="69850"/>
                </a:cubicBezTo>
                <a:cubicBezTo>
                  <a:pt x="83026" y="56198"/>
                  <a:pt x="96773" y="46230"/>
                  <a:pt x="101600" y="31750"/>
                </a:cubicBezTo>
                <a:cubicBezTo>
                  <a:pt x="109447" y="8210"/>
                  <a:pt x="104957" y="18687"/>
                  <a:pt x="11430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2040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A004F-8DA7-4459-B808-6B90B18C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sz="2800" dirty="0">
                <a:latin typeface="+mn-lt"/>
              </a:rPr>
              <a:t>Lossless-Join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707B4-51B7-48DB-B763-B5468B1B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336800" algn="l"/>
                <a:tab pos="3765550" algn="l"/>
              </a:tabLst>
            </a:pP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Lossless join decomposition</a:t>
            </a:r>
          </a:p>
          <a:p>
            <a:pPr>
              <a:tabLst>
                <a:tab pos="2336800" algn="l"/>
                <a:tab pos="3765550" algn="l"/>
              </a:tabLst>
            </a:pPr>
            <a:r>
              <a:rPr lang="en-US" altLang="zh-CN" dirty="0">
                <a:cs typeface="Times New Roman" pitchFamily="18" charset="0"/>
              </a:rPr>
              <a:t>Decomposition of </a:t>
            </a:r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A, B, C</a:t>
            </a:r>
            <a:r>
              <a:rPr lang="en-US" altLang="zh-CN" dirty="0">
                <a:cs typeface="Times New Roman" pitchFamily="18" charset="0"/>
              </a:rPr>
              <a:t>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	  R</a:t>
            </a:r>
            <a:r>
              <a:rPr lang="en-US" altLang="zh-CN" i="1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u="sng" dirty="0">
                <a:cs typeface="Times New Roman" pitchFamily="18" charset="0"/>
              </a:rPr>
              <a:t>A</a:t>
            </a:r>
            <a:r>
              <a:rPr lang="en-US" altLang="zh-CN" i="1" dirty="0">
                <a:cs typeface="Times New Roman" pitchFamily="18" charset="0"/>
              </a:rPr>
              <a:t>, B</a:t>
            </a:r>
            <a:r>
              <a:rPr lang="en-US" altLang="zh-CN" dirty="0">
                <a:cs typeface="Times New Roman" pitchFamily="18" charset="0"/>
              </a:rPr>
              <a:t>)</a:t>
            </a:r>
            <a:r>
              <a:rPr lang="en-US" altLang="zh-CN" i="1" dirty="0">
                <a:cs typeface="Times New Roman" pitchFamily="18" charset="0"/>
              </a:rPr>
              <a:t>    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 =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u="sng" dirty="0">
                <a:cs typeface="Times New Roman" pitchFamily="18" charset="0"/>
              </a:rPr>
              <a:t>B</a:t>
            </a:r>
            <a:r>
              <a:rPr lang="en-US" altLang="zh-CN" i="1" dirty="0">
                <a:cs typeface="Times New Roman" pitchFamily="18" charset="0"/>
              </a:rPr>
              <a:t>, C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D3226-9B18-4CFD-9CD7-7DBAC42C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3BD7-1169-4DCC-A580-5D5E01EC46E8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15262-290D-40B1-A602-307CA9A4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63F2B7-6F2E-429F-B39C-DEA929130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7D86E2C-D33C-4741-8360-11E12F1E6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39F3256-3358-4D64-8CA6-062A6E88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  <a:endParaRPr lang="en-US" altLang="zh-CN" sz="1800" i="1">
              <a:sym typeface="Greek Symbols" pitchFamily="18" charset="2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6147C21-5FD4-4CE8-AC21-AACCB58F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  <a:endParaRPr lang="en-US" altLang="zh-CN" sz="1800" i="1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88DC862-087B-4715-A0C5-44FF7438E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D110038-2445-4C3B-94F0-FB25B3CA5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048000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D7B27D9-39E9-49F2-B880-E4BB4660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93D4BFB-952B-478E-927D-AE5228AAD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0480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A2EC7723-A2EE-4CF0-88A9-1123D4C4F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043" y="3722966"/>
            <a:ext cx="2632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i="1">
                <a:latin typeface="+mn-lt"/>
              </a:rPr>
              <a:t>r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2869C92-5DF6-46D5-A9F7-2E85C6443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3686324"/>
            <a:ext cx="104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latin typeface="+mn-lt"/>
                <a:sym typeface="Symbol" pitchFamily="18" charset="2"/>
              </a:rPr>
              <a:t></a:t>
            </a:r>
            <a:r>
              <a:rPr lang="en-US" altLang="zh-CN" sz="1800" i="1" baseline="-25000">
                <a:latin typeface="+mn-lt"/>
                <a:sym typeface="Symbol" pitchFamily="18" charset="2"/>
              </a:rPr>
              <a:t>B,C</a:t>
            </a:r>
            <a:r>
              <a:rPr lang="en-US" altLang="zh-CN">
                <a:latin typeface="+mn-lt"/>
                <a:sym typeface="Symbol" pitchFamily="18" charset="2"/>
              </a:rPr>
              <a:t>(</a:t>
            </a:r>
            <a:r>
              <a:rPr lang="en-US" altLang="zh-CN" i="1">
                <a:latin typeface="+mn-lt"/>
                <a:sym typeface="Symbol" pitchFamily="18" charset="2"/>
              </a:rPr>
              <a:t>r</a:t>
            </a:r>
            <a:r>
              <a:rPr lang="en-US" altLang="zh-CN">
                <a:latin typeface="+mn-lt"/>
                <a:sym typeface="Symbol" pitchFamily="18" charset="2"/>
              </a:rPr>
              <a:t>)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6DE810F-1C76-4E98-AFB4-F5509101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67225"/>
            <a:ext cx="2514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None/>
              <a:tabLst>
                <a:tab pos="2336800" algn="l"/>
                <a:tab pos="3765550" algn="l"/>
              </a:tabLst>
            </a:pPr>
            <a:r>
              <a:rPr lang="en-US" altLang="zh-CN" sz="2000">
                <a:sym typeface="Symbol" pitchFamily="18" charset="2"/>
              </a:rPr>
              <a:t></a:t>
            </a:r>
            <a:r>
              <a:rPr lang="en-US" altLang="zh-CN" sz="2000" baseline="-25000">
                <a:sym typeface="Symbol" pitchFamily="18" charset="2"/>
              </a:rPr>
              <a:t>A</a:t>
            </a:r>
            <a:r>
              <a:rPr lang="en-US" altLang="zh-CN" sz="2000">
                <a:sym typeface="Symbol" pitchFamily="18" charset="2"/>
              </a:rPr>
              <a:t> (r)     </a:t>
            </a:r>
            <a:r>
              <a:rPr lang="en-US" altLang="zh-CN" sz="2000" baseline="-25000">
                <a:sym typeface="Symbol" pitchFamily="18" charset="2"/>
              </a:rPr>
              <a:t>B</a:t>
            </a:r>
            <a:r>
              <a:rPr lang="en-US" altLang="zh-CN" sz="2000">
                <a:sym typeface="Symbol" pitchFamily="18" charset="2"/>
              </a:rPr>
              <a:t> (r)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D1901FE-5875-4738-96CA-09C3C9A8C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43400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D86EF72-28F9-4761-9CD0-245885ACC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3434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931C12C9-8F04-42BE-AEED-A4A934C6C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800600"/>
            <a:ext cx="4572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3E43A552-87ED-4993-BAD2-CDF0C5EE8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800600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  <a:endParaRPr lang="en-US" altLang="zh-CN" sz="1800" i="1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08A7F528-E23E-4005-A8BA-67FC7BFF7982}"/>
              </a:ext>
            </a:extLst>
          </p:cNvPr>
          <p:cNvSpPr>
            <a:spLocks/>
          </p:cNvSpPr>
          <p:nvPr/>
        </p:nvSpPr>
        <p:spPr bwMode="auto">
          <a:xfrm>
            <a:off x="1882775" y="4624388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029E95F4-3A95-4329-9882-9F96C4CD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2590800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78CDFEF4-CA7E-44ED-A168-4FCD4B066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30480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B3F8ACD3-87E6-4F09-A4D6-4576C23F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C24252B4-75EE-426A-BFFE-2384FE36F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48000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1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2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345B869-A90B-4158-BC2B-F6C0DD305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434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76A46B3B-18FC-4DFD-97B5-434D2A4D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00600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  <a:endParaRPr lang="en-US" altLang="zh-CN" sz="1800" i="1"/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26810E9B-4C4E-4DBA-AB48-714542B1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E4BE12B4-2084-4AEE-BD3D-237B5E13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  <a:endParaRPr lang="en-US" altLang="zh-CN" sz="1800" i="1"/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9F395E3E-8F5A-42B2-842C-F8B2CAC61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3743325"/>
            <a:ext cx="1296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latin typeface="+mn-lt"/>
                <a:sym typeface="Symbol" pitchFamily="18" charset="2"/>
              </a:rPr>
              <a:t></a:t>
            </a:r>
            <a:r>
              <a:rPr lang="en-US" altLang="zh-CN" sz="1800" i="1" baseline="-25000">
                <a:latin typeface="+mn-lt"/>
                <a:sym typeface="Symbol" pitchFamily="18" charset="2"/>
              </a:rPr>
              <a:t>A,B</a:t>
            </a:r>
            <a:r>
              <a:rPr lang="en-US" altLang="zh-CN" sz="1800">
                <a:latin typeface="+mn-lt"/>
                <a:sym typeface="Symbol" pitchFamily="18" charset="2"/>
              </a:rPr>
              <a:t>(</a:t>
            </a:r>
            <a:r>
              <a:rPr lang="en-US" altLang="zh-CN" sz="1800" i="1">
                <a:latin typeface="+mn-lt"/>
                <a:sym typeface="Symbol" pitchFamily="18" charset="2"/>
              </a:rPr>
              <a:t>r</a:t>
            </a:r>
            <a:r>
              <a:rPr lang="en-US" altLang="zh-CN" sz="1800">
                <a:latin typeface="+mn-lt"/>
                <a:sym typeface="Symbol" pitchFamily="18" charset="2"/>
              </a:rPr>
              <a:t>)</a:t>
            </a:r>
            <a:endParaRPr lang="en-US" altLang="zh-CN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71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3CA1E-DE45-45EB-BAB0-EA6E87D4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6A1FB-6458-4009-82DE-8BEB745F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be a relation schema and let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1 </a:t>
            </a:r>
            <a:r>
              <a:rPr lang="en-US" altLang="en-US" dirty="0"/>
              <a:t>and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 </a:t>
            </a:r>
            <a:r>
              <a:rPr lang="en-US" altLang="en-US" dirty="0"/>
              <a:t>form a decomposition of R . That is R =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1 </a:t>
            </a:r>
            <a:r>
              <a:rPr lang="en-US" altLang="en-US" dirty="0"/>
              <a:t> U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endParaRPr lang="en-US" altLang="en-US" dirty="0"/>
          </a:p>
          <a:p>
            <a:r>
              <a:rPr lang="en-US" altLang="en-US" dirty="0"/>
              <a:t>We say that the decomposition is a </a:t>
            </a:r>
            <a:r>
              <a:rPr lang="en-US" altLang="en-US" b="1" dirty="0">
                <a:solidFill>
                  <a:srgbClr val="002060"/>
                </a:solidFill>
              </a:rPr>
              <a:t>lossless decomposition  </a:t>
            </a:r>
            <a:r>
              <a:rPr lang="en-US" altLang="en-US" dirty="0"/>
              <a:t>if there is no loss of information by replacing  R with the two relation schemas</a:t>
            </a:r>
            <a:r>
              <a:rPr lang="en-US" altLang="en-US" i="1" dirty="0"/>
              <a:t> R</a:t>
            </a:r>
            <a:r>
              <a:rPr lang="en-US" altLang="en-US" i="1" baseline="-25000" dirty="0"/>
              <a:t>1 </a:t>
            </a:r>
            <a:r>
              <a:rPr lang="en-US" altLang="en-US" dirty="0"/>
              <a:t> U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Formally,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(r)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(r) =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And,  conversely a decomposition is lossy if</a:t>
            </a:r>
            <a:endParaRPr lang="en-US" altLang="en-US" i="1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r  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(r)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(r) =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FBC813-3F65-4B89-AB80-07D3BAA1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B187-439D-45BD-8D4A-15DB21FB97B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987CD9-4FAB-40F0-9A99-6CF6488C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9564A7CA-E316-4F88-AC26-F9593FCC9368}"/>
              </a:ext>
            </a:extLst>
          </p:cNvPr>
          <p:cNvSpPr>
            <a:spLocks/>
          </p:cNvSpPr>
          <p:nvPr/>
        </p:nvSpPr>
        <p:spPr bwMode="auto">
          <a:xfrm>
            <a:off x="2181097" y="2625773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F278092-6C40-43A6-AF77-8F54E7E46BDB}"/>
              </a:ext>
            </a:extLst>
          </p:cNvPr>
          <p:cNvSpPr>
            <a:spLocks/>
          </p:cNvSpPr>
          <p:nvPr/>
        </p:nvSpPr>
        <p:spPr bwMode="auto">
          <a:xfrm>
            <a:off x="2559639" y="3541039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8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CDFF4-B1C9-4E5D-8F61-EEA666F1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6E1A4-4A65-4BF9-878C-BBCE2091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/>
              <a:t>在逻辑</a:t>
            </a:r>
            <a:r>
              <a:rPr kumimoji="0" lang="en-US" altLang="zh-CN" dirty="0"/>
              <a:t>DBS</a:t>
            </a:r>
            <a:r>
              <a:rPr kumimoji="0" lang="zh-CN" altLang="en-US" dirty="0"/>
              <a:t>设计过程中，将</a:t>
            </a:r>
            <a:r>
              <a:rPr kumimoji="0" lang="en-US" altLang="zh-CN" dirty="0"/>
              <a:t>E</a:t>
            </a:r>
            <a:r>
              <a:rPr lang="en-US" altLang="zh-CN" dirty="0"/>
              <a:t>-</a:t>
            </a:r>
            <a:r>
              <a:rPr kumimoji="0" lang="en-US" altLang="zh-CN" dirty="0"/>
              <a:t>R</a:t>
            </a:r>
            <a:r>
              <a:rPr kumimoji="0" lang="zh-CN" altLang="en-US" dirty="0"/>
              <a:t>图转换，得到面向特定应用领域的初始关系模式集 </a:t>
            </a:r>
            <a:endParaRPr kumimoji="0" lang="en-US" altLang="zh-CN" dirty="0">
              <a:cs typeface="Times New Roman" pitchFamily="18" charset="0"/>
            </a:endParaRPr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endParaRPr kumimoji="0" lang="zh-CN" altLang="en-US" dirty="0">
              <a:cs typeface="Times New Roman" pitchFamily="18" charset="0"/>
            </a:endParaRPr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这些初始关系模式</a:t>
            </a:r>
            <a:r>
              <a:rPr kumimoji="0" lang="zh-CN" altLang="en-US" dirty="0"/>
              <a:t>集</a:t>
            </a:r>
            <a:r>
              <a:rPr kumimoji="0" lang="zh-CN" altLang="en-US" dirty="0">
                <a:cs typeface="Times New Roman" pitchFamily="18" charset="0"/>
              </a:rPr>
              <a:t>中可能存在</a:t>
            </a:r>
            <a:r>
              <a:rPr kumimoji="0" lang="zh-CN" altLang="en-US" dirty="0"/>
              <a:t>多种（作为完整性约束的）</a:t>
            </a:r>
            <a:r>
              <a:rPr kumimoji="0" lang="zh-CN" altLang="en-US" dirty="0">
                <a:cs typeface="Times New Roman" pitchFamily="18" charset="0"/>
              </a:rPr>
              <a:t>关系模式属性间的</a:t>
            </a:r>
            <a:r>
              <a:rPr kumimoji="0" lang="zh-CN" altLang="en-US" dirty="0">
                <a:solidFill>
                  <a:srgbClr val="FF0000"/>
                </a:solidFill>
                <a:cs typeface="Times New Roman" pitchFamily="18" charset="0"/>
              </a:rPr>
              <a:t>数据依赖 </a:t>
            </a:r>
            <a:r>
              <a:rPr kumimoji="0" lang="en-US" altLang="zh-CN" dirty="0">
                <a:cs typeface="Times New Roman" pitchFamily="18" charset="0"/>
              </a:rPr>
              <a:t>(Data </a:t>
            </a:r>
            <a:r>
              <a:rPr kumimoji="0" lang="en-US" altLang="zh-CN" dirty="0"/>
              <a:t>Dependencies) </a:t>
            </a:r>
            <a:r>
              <a:rPr kumimoji="0" lang="zh-CN" altLang="en-US" dirty="0">
                <a:cs typeface="Times New Roman" pitchFamily="18" charset="0"/>
              </a:rPr>
              <a:t>关系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函数依赖</a:t>
            </a:r>
            <a:r>
              <a:rPr kumimoji="0" lang="zh-CN" altLang="en-US" dirty="0">
                <a:solidFill>
                  <a:schemeClr val="folHlink"/>
                </a:solidFill>
                <a:cs typeface="Times New Roman" pitchFamily="18" charset="0"/>
              </a:rPr>
              <a:t> </a:t>
            </a:r>
            <a:r>
              <a:rPr kumimoji="0" lang="en-US" altLang="zh-CN" dirty="0">
                <a:cs typeface="Times New Roman" pitchFamily="18" charset="0"/>
              </a:rPr>
              <a:t>(functional  dependencies,  FD,  §8.3)</a:t>
            </a:r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多</a:t>
            </a:r>
            <a:r>
              <a:rPr lang="zh-CN" altLang="en-US" dirty="0">
                <a:solidFill>
                  <a:srgbClr val="1A04BC"/>
                </a:solidFill>
                <a:cs typeface="Times New Roman" pitchFamily="18" charset="0"/>
              </a:rPr>
              <a:t>值依</a:t>
            </a: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赖 </a:t>
            </a:r>
            <a:r>
              <a:rPr kumimoji="0" lang="en-US" altLang="zh-CN" dirty="0">
                <a:cs typeface="Times New Roman" pitchFamily="18" charset="0"/>
              </a:rPr>
              <a:t>(</a:t>
            </a:r>
            <a:r>
              <a:rPr kumimoji="0" lang="en-US" altLang="zh-CN" dirty="0" err="1">
                <a:cs typeface="Times New Roman" pitchFamily="18" charset="0"/>
              </a:rPr>
              <a:t>Mutivalued</a:t>
            </a:r>
            <a:r>
              <a:rPr kumimoji="0" lang="en-US" altLang="zh-CN" dirty="0">
                <a:cs typeface="Times New Roman" pitchFamily="18" charset="0"/>
              </a:rPr>
              <a:t> </a:t>
            </a:r>
            <a:r>
              <a:rPr kumimoji="0" lang="en-US" altLang="zh-CN" dirty="0"/>
              <a:t>Dependencies,  MVD, §8.6</a:t>
            </a:r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连接依赖 </a:t>
            </a:r>
            <a:r>
              <a:rPr kumimoji="0" lang="en-US" altLang="zh-CN" dirty="0">
                <a:cs typeface="Times New Roman" pitchFamily="18" charset="0"/>
              </a:rPr>
              <a:t>(Join </a:t>
            </a:r>
            <a:r>
              <a:rPr kumimoji="0" lang="en-US" altLang="zh-CN" dirty="0"/>
              <a:t>Dependencies, JD) </a:t>
            </a:r>
            <a:endParaRPr kumimoji="0" lang="zh-CN" altLang="en-US" dirty="0"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dirty="0"/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如果直接根据初始关系模式构造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，</a:t>
            </a:r>
            <a:r>
              <a:rPr kumimoji="0" lang="zh-CN" altLang="en-US" dirty="0"/>
              <a:t>由于</a:t>
            </a:r>
            <a:r>
              <a:rPr kumimoji="0" lang="zh-CN" altLang="en-US" dirty="0">
                <a:cs typeface="Times New Roman" pitchFamily="18" charset="0"/>
              </a:rPr>
              <a:t>初始关系模式</a:t>
            </a:r>
            <a:r>
              <a:rPr kumimoji="0" lang="zh-CN" altLang="en-US" dirty="0"/>
              <a:t>中</a:t>
            </a:r>
            <a:r>
              <a:rPr kumimoji="0" lang="zh-CN" altLang="en-US" dirty="0">
                <a:solidFill>
                  <a:srgbClr val="FF0000"/>
                </a:solidFill>
                <a:cs typeface="Times New Roman" pitchFamily="18" charset="0"/>
              </a:rPr>
              <a:t>数据依赖</a:t>
            </a:r>
            <a:r>
              <a:rPr kumimoji="0" lang="zh-CN" altLang="en-US" dirty="0">
                <a:cs typeface="Times New Roman" pitchFamily="18" charset="0"/>
              </a:rPr>
              <a:t>关系</a:t>
            </a:r>
            <a:r>
              <a:rPr kumimoji="0" lang="zh-CN" altLang="en-US" dirty="0"/>
              <a:t>的存在，</a:t>
            </a:r>
            <a:r>
              <a:rPr kumimoji="0" lang="zh-CN" altLang="en-US" dirty="0">
                <a:solidFill>
                  <a:srgbClr val="FF0000"/>
                </a:solidFill>
              </a:rPr>
              <a:t>可能</a:t>
            </a:r>
            <a:r>
              <a:rPr kumimoji="0" lang="zh-CN" altLang="en-US" dirty="0"/>
              <a:t>会违反</a:t>
            </a:r>
            <a:r>
              <a:rPr kumimoji="0" lang="en-US" altLang="zh-CN" dirty="0"/>
              <a:t>DB</a:t>
            </a:r>
            <a:r>
              <a:rPr kumimoji="0" lang="zh-CN" altLang="en-US" dirty="0"/>
              <a:t>的完整性约束，导致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使用过程中出现</a:t>
            </a:r>
            <a:r>
              <a:rPr kumimoji="0" lang="zh-CN" altLang="en-US" dirty="0"/>
              <a:t>如下问题，</a:t>
            </a:r>
            <a:r>
              <a:rPr kumimoji="0" lang="zh-CN" altLang="en-US" dirty="0">
                <a:cs typeface="Times New Roman" pitchFamily="18" charset="0"/>
              </a:rPr>
              <a:t>影响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的</a:t>
            </a:r>
            <a:r>
              <a:rPr kumimoji="0" lang="zh-CN" altLang="en-US" dirty="0"/>
              <a:t>正确性、</a:t>
            </a:r>
            <a:r>
              <a:rPr kumimoji="0" lang="zh-CN" altLang="en-US" dirty="0">
                <a:cs typeface="Times New Roman" pitchFamily="18" charset="0"/>
              </a:rPr>
              <a:t>性能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效率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数据冗余问题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插入问题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更新问题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删除问题</a:t>
            </a:r>
            <a:r>
              <a:rPr kumimoji="0" lang="en-US" altLang="zh-CN" dirty="0">
                <a:cs typeface="Times New Roman" pitchFamily="18" charset="0"/>
              </a:rPr>
              <a:t>(pitfalls,</a:t>
            </a:r>
            <a:r>
              <a:rPr kumimoji="0" lang="en-US" altLang="zh-CN" dirty="0"/>
              <a:t>§8.1)</a:t>
            </a:r>
            <a:endParaRPr kumimoji="0" lang="zh-CN" altLang="en-US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CF4D0-76D4-49AF-9110-100CA560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A16-361E-442F-98F0-D9017D63265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09F1F1-C307-4039-98BA-18D34983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3E1C5C85-6843-41C2-B84D-6A40F3402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321" y="3662459"/>
            <a:ext cx="388938" cy="3397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299242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54641-C359-4CED-9CD1-B41F8FC7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12662-27EB-40B9-8F7B-38E024BF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因此</a:t>
            </a:r>
            <a:r>
              <a:rPr kumimoji="0" lang="zh-CN" altLang="en-US" dirty="0"/>
              <a:t>，</a:t>
            </a:r>
            <a:r>
              <a:rPr kumimoji="0" lang="zh-CN" altLang="en-US" dirty="0">
                <a:cs typeface="Times New Roman" pitchFamily="18" charset="0"/>
              </a:rPr>
              <a:t>对</a:t>
            </a:r>
            <a:r>
              <a:rPr kumimoji="0" lang="zh-CN" altLang="en-US" dirty="0"/>
              <a:t>初始关系模式集，</a:t>
            </a:r>
            <a:r>
              <a:rPr kumimoji="0" lang="zh-CN" altLang="en-US" dirty="0">
                <a:cs typeface="Times New Roman" pitchFamily="18" charset="0"/>
              </a:rPr>
              <a:t>需要根据关系规范化理论，在保证关系模式的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函数无损连接性</a:t>
            </a:r>
            <a:r>
              <a:rPr kumimoji="0" lang="zh-CN" altLang="en-US" dirty="0">
                <a:cs typeface="Times New Roman" pitchFamily="18" charset="0"/>
              </a:rPr>
              <a:t>（</a:t>
            </a:r>
            <a:r>
              <a:rPr kumimoji="0" lang="en-US" altLang="zh-CN" dirty="0">
                <a:cs typeface="Times New Roman" pitchFamily="18" charset="0"/>
              </a:rPr>
              <a:t>lossless join</a:t>
            </a:r>
            <a:r>
              <a:rPr kumimoji="0" lang="en-US" altLang="zh-CN" dirty="0"/>
              <a:t>)，</a:t>
            </a:r>
            <a:r>
              <a:rPr kumimoji="0" lang="zh-CN" altLang="en-US" b="1" dirty="0">
                <a:solidFill>
                  <a:srgbClr val="FF0000"/>
                </a:solidFill>
                <a:cs typeface="Times New Roman" pitchFamily="18" charset="0"/>
              </a:rPr>
              <a:t>和</a:t>
            </a:r>
            <a:r>
              <a:rPr kumimoji="0" lang="en-US" altLang="zh-CN" b="1" dirty="0">
                <a:solidFill>
                  <a:srgbClr val="FF0000"/>
                </a:solidFill>
                <a:cs typeface="Times New Roman" pitchFamily="18" charset="0"/>
              </a:rPr>
              <a:t>/</a:t>
            </a:r>
            <a:r>
              <a:rPr kumimoji="0" lang="zh-CN" altLang="en-US" b="1" dirty="0">
                <a:solidFill>
                  <a:srgbClr val="FF0000"/>
                </a:solidFill>
                <a:cs typeface="Times New Roman" pitchFamily="18" charset="0"/>
              </a:rPr>
              <a:t>或</a:t>
            </a:r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函数依赖保持性  </a:t>
            </a:r>
            <a:r>
              <a:rPr kumimoji="0" lang="en-US" altLang="zh-CN" dirty="0">
                <a:cs typeface="Times New Roman" pitchFamily="18" charset="0"/>
              </a:rPr>
              <a:t>(dependency preservation</a:t>
            </a:r>
            <a:r>
              <a:rPr kumimoji="0" lang="en-US" altLang="zh-CN" dirty="0"/>
              <a:t>)</a:t>
            </a:r>
            <a:r>
              <a:rPr kumimoji="0" lang="en-US" altLang="zh-CN" b="1" dirty="0"/>
              <a:t> </a:t>
            </a:r>
            <a:endParaRPr kumimoji="0" lang="zh-CN" altLang="en-US" dirty="0"/>
          </a:p>
          <a:p>
            <a:pPr marL="287338" indent="-287338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0" lang="zh-CN" altLang="en-US" b="1" dirty="0"/>
              <a:t>     </a:t>
            </a:r>
            <a:r>
              <a:rPr kumimoji="0" lang="zh-CN" altLang="en-US" dirty="0"/>
              <a:t>约束</a:t>
            </a:r>
            <a:r>
              <a:rPr kumimoji="0" lang="zh-CN" altLang="en-US" dirty="0">
                <a:cs typeface="Times New Roman" pitchFamily="18" charset="0"/>
              </a:rPr>
              <a:t>前提下，</a:t>
            </a:r>
            <a:r>
              <a:rPr kumimoji="0" lang="zh-CN" altLang="en-US" dirty="0"/>
              <a:t>对</a:t>
            </a:r>
            <a:r>
              <a:rPr kumimoji="0" lang="zh-CN" altLang="en-US" dirty="0">
                <a:cs typeface="Times New Roman" pitchFamily="18" charset="0"/>
              </a:rPr>
              <a:t>关系模式</a:t>
            </a:r>
            <a:r>
              <a:rPr kumimoji="0" lang="zh-CN" altLang="en-US" dirty="0"/>
              <a:t>集</a:t>
            </a:r>
            <a:r>
              <a:rPr kumimoji="0" lang="zh-CN" altLang="en-US" dirty="0">
                <a:cs typeface="Times New Roman" pitchFamily="18" charset="0"/>
              </a:rPr>
              <a:t>进行规范化处理</a:t>
            </a:r>
            <a:r>
              <a:rPr kumimoji="0" lang="en-US" altLang="zh-CN" dirty="0">
                <a:cs typeface="Times New Roman" pitchFamily="18" charset="0"/>
              </a:rPr>
              <a:t>——</a:t>
            </a:r>
            <a:r>
              <a:rPr kumimoji="0" lang="zh-CN" altLang="en-US" b="1" dirty="0">
                <a:solidFill>
                  <a:srgbClr val="FF0000"/>
                </a:solidFill>
              </a:rPr>
              <a:t>等价变换/模式分解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关系模式规范化主要步骤为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根据函数依赖的</a:t>
            </a:r>
            <a:r>
              <a:rPr kumimoji="0" lang="en-US" altLang="zh-CN" dirty="0">
                <a:cs typeface="Times New Roman" pitchFamily="18" charset="0"/>
              </a:rPr>
              <a:t>Armstrong’s </a:t>
            </a:r>
            <a:r>
              <a:rPr kumimoji="0" lang="zh-CN" altLang="en-US" dirty="0">
                <a:cs typeface="Times New Roman" pitchFamily="18" charset="0"/>
              </a:rPr>
              <a:t>公理系统 </a:t>
            </a:r>
            <a:r>
              <a:rPr kumimoji="0" lang="en-US" altLang="zh-CN" dirty="0">
                <a:cs typeface="Times New Roman" pitchFamily="18" charset="0"/>
              </a:rPr>
              <a:t>( §8.4.1 )</a:t>
            </a:r>
            <a:r>
              <a:rPr kumimoji="0" lang="zh-CN" altLang="en-US" dirty="0">
                <a:cs typeface="Times New Roman" pitchFamily="18" charset="0"/>
              </a:rPr>
              <a:t>和多值依赖 的公理系统 ，从初始关系模式集中已知的函数依赖和多值依赖出发，推导出初始关系模式集中所有的函数依赖（</a:t>
            </a:r>
            <a:r>
              <a:rPr kumimoji="0" lang="en-US" altLang="zh-CN" dirty="0">
                <a:cs typeface="Times New Roman" pitchFamily="18" charset="0"/>
              </a:rPr>
              <a:t>§8.4</a:t>
            </a:r>
            <a:r>
              <a:rPr kumimoji="0" lang="zh-CN" altLang="en-US" dirty="0">
                <a:cs typeface="Times New Roman" pitchFamily="18" charset="0"/>
              </a:rPr>
              <a:t>）和多值依赖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/>
            <a:r>
              <a:rPr kumimoji="0" lang="zh-CN" altLang="en-US" dirty="0"/>
              <a:t>对具有函数依赖和多值依赖的初始关系模式集，采用</a:t>
            </a:r>
            <a:endParaRPr lang="zh-CN" altLang="en-US" dirty="0"/>
          </a:p>
          <a:p>
            <a:pPr marL="1182688" lvl="2" indent="-228600" eaLnBrk="1" hangingPunct="1"/>
            <a:r>
              <a:rPr kumimoji="0" lang="zh-CN" altLang="en-US" dirty="0"/>
              <a:t>模式分解算法 ，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buFont typeface="Wingdings" pitchFamily="2" charset="2"/>
              <a:buNone/>
            </a:pPr>
            <a:r>
              <a:rPr kumimoji="0" lang="zh-CN" altLang="en-US" dirty="0"/>
              <a:t>     , 对其进行（等价）分解和变换，将其转换为各种范式形式，包括：</a:t>
            </a:r>
            <a:endParaRPr lang="zh-CN" altLang="en-US" dirty="0"/>
          </a:p>
          <a:p>
            <a:pPr marL="1182688" lvl="2" indent="-228600" eaLnBrk="1" hangingPunct="1"/>
            <a:r>
              <a:rPr kumimoji="0" lang="en-US" altLang="zh-CN" dirty="0"/>
              <a:t>1NF(§8.2) </a:t>
            </a:r>
            <a:r>
              <a:rPr kumimoji="0" lang="zh-CN" altLang="en-US" dirty="0"/>
              <a:t>、</a:t>
            </a:r>
            <a:r>
              <a:rPr kumimoji="0" lang="en-US" altLang="zh-CN" dirty="0"/>
              <a:t> 2NF (Exercise 8.16</a:t>
            </a:r>
            <a:r>
              <a:rPr kumimoji="0" lang="zh-CN" altLang="en-US" dirty="0"/>
              <a:t>) 、</a:t>
            </a:r>
            <a:r>
              <a:rPr kumimoji="0" lang="en-US" altLang="zh-CN" dirty="0"/>
              <a:t> BCNF(§8.3.2 ) </a:t>
            </a:r>
            <a:r>
              <a:rPr kumimoji="0" lang="zh-CN" altLang="en-US" dirty="0"/>
              <a:t>、 </a:t>
            </a:r>
            <a:r>
              <a:rPr kumimoji="0" lang="en-US" altLang="zh-CN" dirty="0"/>
              <a:t>3NF   (§8.3.4) </a:t>
            </a:r>
            <a:r>
              <a:rPr kumimoji="0" lang="zh-CN" altLang="en-US" dirty="0"/>
              <a:t>、</a:t>
            </a:r>
            <a:r>
              <a:rPr kumimoji="0" lang="en-US" altLang="zh-CN" dirty="0"/>
              <a:t> 4NF(§8.6.2)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buFont typeface="Wingdings" pitchFamily="2" charset="2"/>
              <a:buNone/>
            </a:pPr>
            <a:r>
              <a:rPr kumimoji="0" lang="zh-CN" altLang="en-US" dirty="0"/>
              <a:t>, 以消除模式集中的函数依赖和多值依赖带来的负面影响, 保证数据库完整性</a:t>
            </a:r>
            <a:endParaRPr kumimoji="0" lang="en-US" altLang="zh-CN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250BF-1FB3-4FCD-B6C0-2214A282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4752-59C8-4C7D-A837-5069AC21EBD1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9320EB-42D1-4AF8-B587-D7FC1C0E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Freeform 1030">
            <a:extLst>
              <a:ext uri="{FF2B5EF4-FFF2-40B4-BE49-F238E27FC236}">
                <a16:creationId xmlns:a16="http://schemas.microsoft.com/office/drawing/2014/main" id="{547B2337-D5D3-4EAC-9D45-A8CA9B2AEFE6}"/>
              </a:ext>
            </a:extLst>
          </p:cNvPr>
          <p:cNvSpPr>
            <a:spLocks/>
          </p:cNvSpPr>
          <p:nvPr/>
        </p:nvSpPr>
        <p:spPr bwMode="auto">
          <a:xfrm>
            <a:off x="932187" y="1161486"/>
            <a:ext cx="2425780" cy="1075436"/>
          </a:xfrm>
          <a:custGeom>
            <a:avLst/>
            <a:gdLst>
              <a:gd name="T0" fmla="*/ 2147483647 w 1721"/>
              <a:gd name="T1" fmla="*/ 2147483647 h 622"/>
              <a:gd name="T2" fmla="*/ 2147483647 w 1721"/>
              <a:gd name="T3" fmla="*/ 2147483647 h 622"/>
              <a:gd name="T4" fmla="*/ 2147483647 w 1721"/>
              <a:gd name="T5" fmla="*/ 0 h 622"/>
              <a:gd name="T6" fmla="*/ 2147483647 w 1721"/>
              <a:gd name="T7" fmla="*/ 2147483647 h 622"/>
              <a:gd name="T8" fmla="*/ 2147483647 w 1721"/>
              <a:gd name="T9" fmla="*/ 2147483647 h 622"/>
              <a:gd name="T10" fmla="*/ 2147483647 w 1721"/>
              <a:gd name="T11" fmla="*/ 2147483647 h 622"/>
              <a:gd name="T12" fmla="*/ 2147483647 w 1721"/>
              <a:gd name="T13" fmla="*/ 2147483647 h 622"/>
              <a:gd name="T14" fmla="*/ 2147483647 w 1721"/>
              <a:gd name="T15" fmla="*/ 2147483647 h 622"/>
              <a:gd name="T16" fmla="*/ 2147483647 w 1721"/>
              <a:gd name="T17" fmla="*/ 2147483647 h 622"/>
              <a:gd name="T18" fmla="*/ 2147483647 w 1721"/>
              <a:gd name="T19" fmla="*/ 2147483647 h 622"/>
              <a:gd name="T20" fmla="*/ 2147483647 w 1721"/>
              <a:gd name="T21" fmla="*/ 2147483647 h 622"/>
              <a:gd name="T22" fmla="*/ 2147483647 w 1721"/>
              <a:gd name="T23" fmla="*/ 2147483647 h 622"/>
              <a:gd name="T24" fmla="*/ 2147483647 w 1721"/>
              <a:gd name="T25" fmla="*/ 2147483647 h 622"/>
              <a:gd name="T26" fmla="*/ 2147483647 w 1721"/>
              <a:gd name="T27" fmla="*/ 2147483647 h 622"/>
              <a:gd name="T28" fmla="*/ 2147483647 w 1721"/>
              <a:gd name="T29" fmla="*/ 2147483647 h 622"/>
              <a:gd name="T30" fmla="*/ 2147483647 w 1721"/>
              <a:gd name="T31" fmla="*/ 2147483647 h 622"/>
              <a:gd name="T32" fmla="*/ 2147483647 w 1721"/>
              <a:gd name="T33" fmla="*/ 2147483647 h 622"/>
              <a:gd name="T34" fmla="*/ 2147483647 w 1721"/>
              <a:gd name="T35" fmla="*/ 2147483647 h 622"/>
              <a:gd name="T36" fmla="*/ 2147483647 w 1721"/>
              <a:gd name="T37" fmla="*/ 2147483647 h 62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721" h="622">
                <a:moveTo>
                  <a:pt x="29" y="27"/>
                </a:moveTo>
                <a:cubicBezTo>
                  <a:pt x="47" y="21"/>
                  <a:pt x="66" y="15"/>
                  <a:pt x="84" y="9"/>
                </a:cubicBezTo>
                <a:cubicBezTo>
                  <a:pt x="93" y="6"/>
                  <a:pt x="111" y="0"/>
                  <a:pt x="111" y="0"/>
                </a:cubicBezTo>
                <a:cubicBezTo>
                  <a:pt x="189" y="9"/>
                  <a:pt x="306" y="63"/>
                  <a:pt x="377" y="64"/>
                </a:cubicBezTo>
                <a:cubicBezTo>
                  <a:pt x="773" y="67"/>
                  <a:pt x="1169" y="70"/>
                  <a:pt x="1565" y="73"/>
                </a:cubicBezTo>
                <a:cubicBezTo>
                  <a:pt x="1613" y="80"/>
                  <a:pt x="1643" y="76"/>
                  <a:pt x="1675" y="110"/>
                </a:cubicBezTo>
                <a:cubicBezTo>
                  <a:pt x="1692" y="161"/>
                  <a:pt x="1702" y="214"/>
                  <a:pt x="1721" y="265"/>
                </a:cubicBezTo>
                <a:cubicBezTo>
                  <a:pt x="1715" y="350"/>
                  <a:pt x="1713" y="436"/>
                  <a:pt x="1702" y="521"/>
                </a:cubicBezTo>
                <a:cubicBezTo>
                  <a:pt x="1699" y="546"/>
                  <a:pt x="1673" y="554"/>
                  <a:pt x="1657" y="567"/>
                </a:cubicBezTo>
                <a:cubicBezTo>
                  <a:pt x="1607" y="606"/>
                  <a:pt x="1544" y="607"/>
                  <a:pt x="1483" y="622"/>
                </a:cubicBezTo>
                <a:cubicBezTo>
                  <a:pt x="1340" y="616"/>
                  <a:pt x="1196" y="612"/>
                  <a:pt x="1053" y="603"/>
                </a:cubicBezTo>
                <a:cubicBezTo>
                  <a:pt x="1031" y="602"/>
                  <a:pt x="1011" y="588"/>
                  <a:pt x="989" y="585"/>
                </a:cubicBezTo>
                <a:cubicBezTo>
                  <a:pt x="814" y="559"/>
                  <a:pt x="635" y="538"/>
                  <a:pt x="459" y="521"/>
                </a:cubicBezTo>
                <a:cubicBezTo>
                  <a:pt x="335" y="491"/>
                  <a:pt x="193" y="521"/>
                  <a:pt x="66" y="530"/>
                </a:cubicBezTo>
                <a:cubicBezTo>
                  <a:pt x="37" y="503"/>
                  <a:pt x="38" y="466"/>
                  <a:pt x="20" y="430"/>
                </a:cubicBezTo>
                <a:cubicBezTo>
                  <a:pt x="10" y="366"/>
                  <a:pt x="0" y="311"/>
                  <a:pt x="11" y="247"/>
                </a:cubicBezTo>
                <a:cubicBezTo>
                  <a:pt x="12" y="239"/>
                  <a:pt x="24" y="177"/>
                  <a:pt x="29" y="165"/>
                </a:cubicBezTo>
                <a:cubicBezTo>
                  <a:pt x="36" y="148"/>
                  <a:pt x="73" y="103"/>
                  <a:pt x="66" y="82"/>
                </a:cubicBezTo>
                <a:cubicBezTo>
                  <a:pt x="59" y="61"/>
                  <a:pt x="41" y="45"/>
                  <a:pt x="29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1031">
            <a:extLst>
              <a:ext uri="{FF2B5EF4-FFF2-40B4-BE49-F238E27FC236}">
                <a16:creationId xmlns:a16="http://schemas.microsoft.com/office/drawing/2014/main" id="{D702D9FF-EEE4-44E8-9FC6-CB4F8DD83F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7967" y="1745698"/>
            <a:ext cx="3745423" cy="630708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9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61EB1-49B0-4883-B572-3B80E1F5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4068E-0FF8-430A-98E0-BE49031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/>
            <a:r>
              <a:rPr lang="zh-CN" altLang="en-US" dirty="0"/>
              <a:t>关系模式规范化处理的基本要求为: </a:t>
            </a:r>
            <a:endParaRPr lang="en-US" altLang="zh-CN" dirty="0">
              <a:cs typeface="Times New Roman" pitchFamily="18" charset="0"/>
            </a:endParaRPr>
          </a:p>
          <a:p>
            <a:pPr marL="763588" lvl="1" indent="-285750"/>
            <a:r>
              <a:rPr lang="zh-CN" altLang="en-US" dirty="0"/>
              <a:t>静态关系具有第一范式形式</a:t>
            </a:r>
          </a:p>
          <a:p>
            <a:pPr marL="763588" lvl="1" indent="-285750"/>
            <a:r>
              <a:rPr lang="zh-CN" altLang="en-US" dirty="0"/>
              <a:t>（理论上）动态关系最好具有</a:t>
            </a:r>
            <a:r>
              <a:rPr lang="en-US" altLang="zh-CN" dirty="0"/>
              <a:t>3NF</a:t>
            </a:r>
            <a:r>
              <a:rPr lang="zh-CN" altLang="en-US" dirty="0"/>
              <a:t>或</a:t>
            </a:r>
            <a:r>
              <a:rPr lang="en-US" altLang="zh-CN" dirty="0"/>
              <a:t>BCNF</a:t>
            </a:r>
            <a:r>
              <a:rPr lang="zh-CN" altLang="en-US" dirty="0"/>
              <a:t>形式</a:t>
            </a:r>
          </a:p>
          <a:p>
            <a:pPr marL="287338" indent="-287338" eaLnBrk="1" hangingPunct="1"/>
            <a:r>
              <a:rPr kumimoji="0" lang="en-US" altLang="zh-CN" dirty="0"/>
              <a:t>3</a:t>
            </a:r>
            <a:r>
              <a:rPr kumimoji="0" lang="zh-CN" altLang="en-US" dirty="0"/>
              <a:t>种数据依赖间的关系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/>
            <a:r>
              <a:rPr kumimoji="0" lang="zh-CN" altLang="en-US" u="sng" dirty="0">
                <a:solidFill>
                  <a:srgbClr val="FF0000"/>
                </a:solidFill>
              </a:rPr>
              <a:t>函数依赖</a:t>
            </a:r>
            <a:r>
              <a:rPr kumimoji="0" lang="zh-CN" altLang="en-US" dirty="0"/>
              <a:t>是特殊的</a:t>
            </a:r>
            <a:r>
              <a:rPr kumimoji="0" lang="zh-CN" altLang="en-US" u="sng" dirty="0">
                <a:solidFill>
                  <a:srgbClr val="FF0000"/>
                </a:solidFill>
              </a:rPr>
              <a:t>多值依赖</a:t>
            </a:r>
          </a:p>
          <a:p>
            <a:pPr marL="763588" lvl="1" indent="-285750" eaLnBrk="1" hangingPunct="1"/>
            <a:r>
              <a:rPr kumimoji="0" lang="zh-CN" altLang="en-US" dirty="0"/>
              <a:t>多值依赖又是</a:t>
            </a:r>
            <a:r>
              <a:rPr kumimoji="0" lang="zh-CN" altLang="en-US" u="sng" dirty="0">
                <a:solidFill>
                  <a:srgbClr val="FF0000"/>
                </a:solidFill>
              </a:rPr>
              <a:t>连接依赖</a:t>
            </a:r>
            <a:r>
              <a:rPr kumimoji="0" lang="zh-CN" altLang="en-US" dirty="0"/>
              <a:t>的特例</a:t>
            </a:r>
            <a:endParaRPr kumimoji="0" lang="en-US" altLang="zh-CN" dirty="0"/>
          </a:p>
          <a:p>
            <a:pPr marL="287338" indent="-287338" eaLnBrk="1" hangingPunct="1"/>
            <a:r>
              <a:rPr kumimoji="0" lang="zh-CN" altLang="en-US" dirty="0"/>
              <a:t>范式</a:t>
            </a:r>
            <a:r>
              <a:rPr kumimoji="0" lang="en-US" altLang="zh-CN" dirty="0"/>
              <a:t>1NF、2NF、3NF、BCNF</a:t>
            </a:r>
            <a:r>
              <a:rPr kumimoji="0" lang="zh-CN" altLang="en-US" dirty="0"/>
              <a:t>可以看作由符合范式要求的各种关系模式组成的关系模式的集合</a:t>
            </a:r>
            <a:endParaRPr kumimoji="0" lang="en-US" altLang="zh-CN" dirty="0"/>
          </a:p>
          <a:p>
            <a:pPr marL="644526" lvl="1" indent="-287338"/>
            <a:r>
              <a:rPr kumimoji="0" lang="en-US" altLang="zh-CN" dirty="0"/>
              <a:t>e.g.  1NF</a:t>
            </a:r>
            <a:r>
              <a:rPr kumimoji="0" lang="zh-CN" altLang="en-US" dirty="0"/>
              <a:t> = { </a:t>
            </a:r>
            <a:r>
              <a:rPr kumimoji="0" lang="en-US" altLang="zh-CN" dirty="0"/>
              <a:t>R | R</a:t>
            </a:r>
            <a:r>
              <a:rPr kumimoji="0" lang="zh-CN" altLang="en-US" dirty="0"/>
              <a:t>满足第一范式的定义}</a:t>
            </a:r>
          </a:p>
          <a:p>
            <a:pPr marL="287338" indent="-287338" eaLnBrk="1" hangingPunct="1"/>
            <a:r>
              <a:rPr kumimoji="0" lang="zh-CN" altLang="en-US" dirty="0"/>
              <a:t>各种范式间的关系，</a:t>
            </a:r>
            <a:endParaRPr kumimoji="0"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参见</a:t>
            </a:r>
            <a:r>
              <a:rPr lang="en-US" altLang="zh-CN" dirty="0"/>
              <a:t>Fig.8.0.3</a:t>
            </a:r>
            <a:endParaRPr kumimoji="0" lang="en-US" altLang="zh-CN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250C4-CC16-413D-A709-410382E0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3CFC-2E80-40D7-872D-0CDC778B52A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BAFDC-2B61-4FD1-8FB1-2F959471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1657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4BB164E-E105-4A91-BF95-B595A590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70" y="4680865"/>
            <a:ext cx="7848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F7D6916-A182-48E7-8041-C5E789221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70" y="47570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1</a:t>
            </a:r>
            <a:r>
              <a:rPr lang="en-US" altLang="zh-CN">
                <a:latin typeface="+mn-lt"/>
              </a:rPr>
              <a:t>NF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089C3AA-DE2D-47A3-AADF-843B699F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170" y="4833265"/>
            <a:ext cx="6781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ECD5549B-A699-4177-BD62-BCF3634AE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170" y="48332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2NF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7162818-4B94-4CAB-8F90-20E085D5D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370" y="4985665"/>
            <a:ext cx="5638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1846A5D-2A13-4417-8493-20BFC4DE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370" y="49856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3NF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F0E73A4-145C-4F80-818E-231896DD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370" y="5138065"/>
            <a:ext cx="45720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01D90518-FC46-4BD3-9426-D61D2D566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370" y="5138065"/>
            <a:ext cx="10953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BCNF</a:t>
            </a:r>
          </a:p>
          <a:p>
            <a:pPr eaLnBrk="1" hangingPunct="1"/>
            <a:r>
              <a:rPr lang="en-US" altLang="zh-CN" sz="1800" dirty="0">
                <a:latin typeface="+mn-lt"/>
              </a:rPr>
              <a:t>e.g. </a:t>
            </a:r>
          </a:p>
          <a:p>
            <a:pPr eaLnBrk="1" hangingPunct="1"/>
            <a:r>
              <a:rPr lang="en-US" altLang="zh-CN" sz="1800" i="1" dirty="0">
                <a:latin typeface="+mn-lt"/>
              </a:rPr>
              <a:t>instructor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4CAF4C0-926C-4ADF-A80D-23A73B22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970" y="5290465"/>
            <a:ext cx="3352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25740D06-3254-497C-B4F9-8429E6474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970" y="52904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4NF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17FAD283-D245-48F6-AE3C-35D616DF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170" y="5442865"/>
            <a:ext cx="2209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5</a:t>
            </a:r>
            <a:r>
              <a:rPr lang="en-US" altLang="zh-CN"/>
              <a:t>NF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25D398A-736E-4FD0-A2BF-F361253C1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970" y="5446040"/>
            <a:ext cx="390525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</a:rPr>
              <a:t>略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7DF07BB-81F3-4BC9-AFEB-06DFB2E8A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5545" y="5714328"/>
            <a:ext cx="388938" cy="3381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61885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Features of Good Relational Design</a:t>
            </a:r>
          </a:p>
          <a:p>
            <a:r>
              <a:rPr lang="en-US" altLang="zh-CN" dirty="0"/>
              <a:t>Decomposition Using Functional Dependencies</a:t>
            </a:r>
          </a:p>
          <a:p>
            <a:endParaRPr lang="en-US" altLang="zh-CN" dirty="0"/>
          </a:p>
          <a:p>
            <a:r>
              <a:rPr lang="en-US" altLang="zh-CN" dirty="0"/>
              <a:t>Normal Form</a:t>
            </a:r>
          </a:p>
          <a:p>
            <a:r>
              <a:rPr lang="en-US" altLang="zh-CN" dirty="0"/>
              <a:t>Functional Dependency Theory</a:t>
            </a:r>
          </a:p>
          <a:p>
            <a:endParaRPr lang="en-US" altLang="zh-CN" dirty="0"/>
          </a:p>
          <a:p>
            <a:r>
              <a:rPr lang="en-US" altLang="zh-CN" dirty="0"/>
              <a:t>Algorithms for Functional Dependencies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(Decomposition Using Multivalued Dependencies)</a:t>
            </a:r>
          </a:p>
          <a:p>
            <a:r>
              <a:rPr lang="en-US" altLang="zh-CN" dirty="0"/>
              <a:t>(More Normal Form)</a:t>
            </a:r>
          </a:p>
          <a:p>
            <a:r>
              <a:rPr lang="en-US" altLang="zh-CN" dirty="0"/>
              <a:t>(Database-Design Process)</a:t>
            </a:r>
          </a:p>
          <a:p>
            <a:r>
              <a:rPr lang="en-US" altLang="zh-CN" dirty="0"/>
              <a:t>(Modeling Temporal Data)</a:t>
            </a:r>
            <a:endParaRPr lang="en-US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7144324" y="811491"/>
            <a:ext cx="4525899" cy="531171"/>
          </a:xfrm>
          <a:prstGeom prst="accentCallout2">
            <a:avLst>
              <a:gd name="adj1" fmla="val 33502"/>
              <a:gd name="adj2" fmla="val -240"/>
              <a:gd name="adj3" fmla="val 914"/>
              <a:gd name="adj4" fmla="val -26439"/>
              <a:gd name="adj5" fmla="val 66258"/>
              <a:gd name="adj6" fmla="val -494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Why normalization needed, good relational schema?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Normalization principles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7708832" y="1570222"/>
            <a:ext cx="3177157" cy="472107"/>
          </a:xfrm>
          <a:prstGeom prst="accentCallout2">
            <a:avLst>
              <a:gd name="adj1" fmla="val 21857"/>
              <a:gd name="adj2" fmla="val -756"/>
              <a:gd name="adj3" fmla="val 22812"/>
              <a:gd name="adj4" fmla="val -18122"/>
              <a:gd name="adj5" fmla="val -24351"/>
              <a:gd name="adj6" fmla="val -401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dirty="0">
                <a:solidFill>
                  <a:schemeClr val="tx1"/>
                </a:solidFill>
              </a:rPr>
              <a:t>Functional Dependencies (FD)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5182610C-90A2-4EA5-90F0-5DD9D203E4F6}"/>
              </a:ext>
            </a:extLst>
          </p:cNvPr>
          <p:cNvSpPr/>
          <p:nvPr/>
        </p:nvSpPr>
        <p:spPr>
          <a:xfrm>
            <a:off x="4834845" y="2072553"/>
            <a:ext cx="5747973" cy="472107"/>
          </a:xfrm>
          <a:prstGeom prst="accentCallout2">
            <a:avLst>
              <a:gd name="adj1" fmla="val 12536"/>
              <a:gd name="adj2" fmla="val -1697"/>
              <a:gd name="adj3" fmla="val 14580"/>
              <a:gd name="adj4" fmla="val -16648"/>
              <a:gd name="adj5" fmla="val 65428"/>
              <a:gd name="adj6" fmla="val -419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standards for good relational schemas, BCNF, 3NF, according to FD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标注: 弯曲线形(带强调线) 7">
            <a:extLst>
              <a:ext uri="{FF2B5EF4-FFF2-40B4-BE49-F238E27FC236}">
                <a16:creationId xmlns:a16="http://schemas.microsoft.com/office/drawing/2014/main" id="{7CCF0693-82CD-4DA3-A606-795997607F6B}"/>
              </a:ext>
            </a:extLst>
          </p:cNvPr>
          <p:cNvSpPr/>
          <p:nvPr/>
        </p:nvSpPr>
        <p:spPr>
          <a:xfrm>
            <a:off x="5766295" y="2715105"/>
            <a:ext cx="6266481" cy="713895"/>
          </a:xfrm>
          <a:prstGeom prst="accentCallout2">
            <a:avLst>
              <a:gd name="adj1" fmla="val 13571"/>
              <a:gd name="adj2" fmla="val -455"/>
              <a:gd name="adj3" fmla="val 49315"/>
              <a:gd name="adj4" fmla="val -13021"/>
              <a:gd name="adj5" fmla="val 26316"/>
              <a:gd name="adj6" fmla="val -214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FD properties, i.e. closures, </a:t>
            </a:r>
            <a:r>
              <a:rPr lang="en-US" altLang="en-US" sz="1600" dirty="0">
                <a:solidFill>
                  <a:schemeClr val="tx1"/>
                </a:solidFill>
              </a:rPr>
              <a:t>canonical cover, extraneous attributes, dependency preservation</a:t>
            </a: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3A1C785E-30C2-4127-91E1-8E1A1DABD78F}"/>
              </a:ext>
            </a:extLst>
          </p:cNvPr>
          <p:cNvSpPr/>
          <p:nvPr/>
        </p:nvSpPr>
        <p:spPr>
          <a:xfrm>
            <a:off x="9068093" y="5810455"/>
            <a:ext cx="2519472" cy="472107"/>
          </a:xfrm>
          <a:prstGeom prst="accentCallout2">
            <a:avLst>
              <a:gd name="adj1" fmla="val 1552"/>
              <a:gd name="adj2" fmla="val 1119"/>
              <a:gd name="adj3" fmla="val -83905"/>
              <a:gd name="adj4" fmla="val -35513"/>
              <a:gd name="adj5" fmla="val -26676"/>
              <a:gd name="adj6" fmla="val -7252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略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0A5CF82E-2016-421E-8CF0-EAF1335A3892}"/>
              </a:ext>
            </a:extLst>
          </p:cNvPr>
          <p:cNvSpPr/>
          <p:nvPr/>
        </p:nvSpPr>
        <p:spPr>
          <a:xfrm>
            <a:off x="6777926" y="4975819"/>
            <a:ext cx="444284" cy="14672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弯曲线形(带强调线) 12">
            <a:extLst>
              <a:ext uri="{FF2B5EF4-FFF2-40B4-BE49-F238E27FC236}">
                <a16:creationId xmlns:a16="http://schemas.microsoft.com/office/drawing/2014/main" id="{7A70A238-DBE9-4AFA-A349-4D857B12A807}"/>
              </a:ext>
            </a:extLst>
          </p:cNvPr>
          <p:cNvSpPr/>
          <p:nvPr/>
        </p:nvSpPr>
        <p:spPr>
          <a:xfrm>
            <a:off x="7453842" y="3773262"/>
            <a:ext cx="5747973" cy="472107"/>
          </a:xfrm>
          <a:prstGeom prst="accentCallout2">
            <a:avLst>
              <a:gd name="adj1" fmla="val 13571"/>
              <a:gd name="adj2" fmla="val -1442"/>
              <a:gd name="adj3" fmla="val 59445"/>
              <a:gd name="adj4" fmla="val -19344"/>
              <a:gd name="adj5" fmla="val -19925"/>
              <a:gd name="adj6" fmla="val -332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Using FD to decompose schemas to BCNF, 3NF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2AA890-2DFC-4D56-B1C2-CD5815C2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45AEE-07F6-4CB2-BF48-ECA87798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F31C-1408-4936-BAC9-99D7AB53884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F4C9626-2C0B-4D73-BF67-4F5C718B1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227309"/>
            <a:ext cx="692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1NF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0F45D57D-E8DF-4A95-8CDC-AE8ADEE92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640059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39152A6-7203-48A5-9998-421BF4BB0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1235372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2NF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CAA0B12-983A-40CF-AFF4-E864B3EAC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1648122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094CB026-5ED3-4D0A-AB4D-2B02D5DE1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2387897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3NF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D988039-519D-4A2E-B159-81CC692A2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128" y="3664247"/>
            <a:ext cx="854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BCNF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27C66A6D-63B9-4238-8A87-4C7248F36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2799059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8FD4D82-DB5C-43DB-92E5-C5D12B32D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4096047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01AE881-559E-4603-AE7E-919A2ECEF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4835822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4NF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FDA4351-326F-4D58-9054-E906932C6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591" y="6040734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5NF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DA9839D5-F242-4FB3-9A17-A9E90A3B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5248572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8F5D7F4E-149D-4F32-9A36-4B0D4C62B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9131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ACACA299-AC94-4002-A620-F89E7F42D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178" y="640059"/>
            <a:ext cx="476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部分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E5B2AD36-2D46-459A-82A6-9A0967EF1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19799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2BB03D0-A390-4298-9E02-EB8F56D9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253" y="1719559"/>
            <a:ext cx="476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传递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C284F95-A6EE-436B-9C4C-F8BEF899A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31991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6A36783-5437-4AC8-896F-C5F1731F4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253" y="2943522"/>
            <a:ext cx="537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部分和传递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8B038F57-43A3-4A98-BD77-8C32D11CD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2391" y="4454822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628E806F-9056-4E6B-9ED3-D8CB4879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716" y="4167484"/>
            <a:ext cx="508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非平凡且非函数依赖</a:t>
            </a:r>
            <a:r>
              <a:rPr kumimoji="0" lang="zh-CN" altLang="en-US" b="1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的</a:t>
            </a:r>
            <a:r>
              <a:rPr kumimoji="0" lang="zh-CN" altLang="en-US" b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多值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65BC18E3-B2F5-4D72-885C-1371D0B30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828" y="5607347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F4FF651E-4C19-4756-9842-EB03E244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353" y="5332709"/>
            <a:ext cx="293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非平凡</a:t>
            </a:r>
            <a:r>
              <a:rPr kumimoji="0" lang="zh-CN" altLang="en-US" b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连接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  <a:endParaRPr kumimoji="0" lang="zh-CN" altLang="en-US" dirty="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D8177896-4E87-477C-B855-52E1E5D6C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153" y="5027909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27FEE983-372F-4C03-BCD5-103630E26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8503" y="471784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42644B74-F89E-4645-9D29-83CE6C0C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30" y="1446509"/>
            <a:ext cx="553998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函数依赖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保持性</a:t>
            </a: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3B0CD920-8AF3-475D-8500-221CB71F7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153" y="6628109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1195ADFD-5BF9-4688-B1AE-E6FB0B61A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30" y="5027909"/>
            <a:ext cx="5539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无损连接性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FBBA5A21-C88E-47AB-9D27-487D8C37C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553" y="6170909"/>
            <a:ext cx="4281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Fig. 8.0.3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关系范式间相互关系</a:t>
            </a:r>
          </a:p>
        </p:txBody>
      </p:sp>
      <p:sp>
        <p:nvSpPr>
          <p:cNvPr id="32" name="AutoShape 2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D865674-0FE8-42BF-A77A-5AA4DACA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7234" y="5959772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C0C0C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F6CBA298-F3B3-48D6-9F21-53E48F785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3391" y="57447"/>
            <a:ext cx="388937" cy="3397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75323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D87A2-6495-40ED-900A-BCA62C7C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A185B-BDDF-40C3-9BB5-A43F29F8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kumimoji="0" lang="zh-CN" altLang="en-US" dirty="0"/>
              <a:t>给定一个关系模式，可以采用规范化算法将其转换为1</a:t>
            </a:r>
            <a:r>
              <a:rPr kumimoji="0" lang="en-US" altLang="zh-CN" dirty="0"/>
              <a:t>NF、2NF、3NF、BCNF</a:t>
            </a:r>
            <a:endParaRPr kumimoji="0" lang="zh-CN" altLang="en-US" dirty="0"/>
          </a:p>
          <a:p>
            <a:pPr marL="287338" indent="-287338" eaLnBrk="1" hangingPunct="1"/>
            <a:r>
              <a:rPr kumimoji="0" lang="zh-CN" altLang="en-US" dirty="0"/>
              <a:t>对连接依赖和第五范式，无相应的模式规范化算法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CE0CE-5A05-4A5D-925F-68566060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2A5-94E8-45D0-9F6C-E76C49344C0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2B2202-5536-4111-B7D5-90F6E85D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46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C3EA0-4160-42AB-BB71-27F41376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Normalization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49266-2356-4166-A78C-34420655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Decide whether a particular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in “good” form</a:t>
            </a:r>
          </a:p>
          <a:p>
            <a:r>
              <a:rPr lang="en-US" altLang="zh-CN" dirty="0">
                <a:cs typeface="Times New Roman" pitchFamily="18" charset="0"/>
              </a:rPr>
              <a:t>In the case that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not in “good” form, decompose it into a set of relations {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zh-CN" altLang="en-US" i="1" dirty="0">
                <a:cs typeface="Times New Roman" pitchFamily="18" charset="0"/>
              </a:rPr>
              <a:t>，</a:t>
            </a:r>
            <a:r>
              <a:rPr lang="en-US" altLang="zh-CN" i="1" dirty="0">
                <a:cs typeface="Times New Roman" pitchFamily="18" charset="0"/>
              </a:rPr>
              <a:t>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, ..., R</a:t>
            </a:r>
            <a:r>
              <a:rPr lang="en-US" altLang="zh-CN" i="1" baseline="-25000" dirty="0">
                <a:cs typeface="Times New Roman" pitchFamily="18" charset="0"/>
              </a:rPr>
              <a:t>n</a:t>
            </a:r>
            <a:r>
              <a:rPr lang="en-US" altLang="zh-CN" dirty="0">
                <a:cs typeface="Times New Roman" pitchFamily="18" charset="0"/>
              </a:rPr>
              <a:t>} such that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each relation is in good form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a lossless-join decomposition</a:t>
            </a:r>
          </a:p>
          <a:p>
            <a:r>
              <a:rPr lang="en-US" altLang="zh-CN" dirty="0">
                <a:cs typeface="Times New Roman" pitchFamily="18" charset="0"/>
              </a:rPr>
              <a:t>Our theory is based on: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functional dependencies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multivalued dependencies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9F72D-D56D-4FA9-90C5-2D31D686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B62C-1C47-4DE7-A631-FD4A0B4E721B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AE5ED-CB2D-42A3-BDC1-BF578193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472A893-FC05-4E28-8BD7-6A029AA1D1B5}"/>
              </a:ext>
            </a:extLst>
          </p:cNvPr>
          <p:cNvSpPr/>
          <p:nvPr/>
        </p:nvSpPr>
        <p:spPr>
          <a:xfrm>
            <a:off x="4536761" y="4251701"/>
            <a:ext cx="6921652" cy="2150551"/>
          </a:xfrm>
          <a:prstGeom prst="roundRect">
            <a:avLst>
              <a:gd name="adj" fmla="val 551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CSDN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、知乎话题：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关系规范化理论是否有用，数据库设计是否需要？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457200" indent="-457200">
              <a:buAutoNum type="arabicParenR"/>
            </a:pP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设计要求，存在的问题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e.g. </a:t>
            </a:r>
            <a:r>
              <a:rPr lang="en-US" altLang="zh-CN" sz="2400" i="1" dirty="0" err="1">
                <a:solidFill>
                  <a:schemeClr val="tx1"/>
                </a:solidFill>
                <a:ea typeface="微软雅黑 Light" panose="020B0502040204020203" pitchFamily="34" charset="-122"/>
                <a:cs typeface="Times New Roman" pitchFamily="18" charset="0"/>
              </a:rPr>
              <a:t>inst_dept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2)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解决手段，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trade-off</a:t>
            </a:r>
            <a:endParaRPr lang="en-US" altLang="zh-CN" sz="2400" b="1" i="1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48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BDCBA-C20F-45D2-AA33-9F0C3C0A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Decomposition Using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1B764-BDCA-438D-B94B-7CA2143E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Decide whether a particular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in “good” form.</a:t>
            </a:r>
          </a:p>
          <a:p>
            <a:r>
              <a:rPr lang="en-US" altLang="zh-CN" dirty="0">
                <a:cs typeface="Times New Roman" pitchFamily="18" charset="0"/>
              </a:rPr>
              <a:t>In the case that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not in “good” form, decompose it into a set of relations {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,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, ..., R</a:t>
            </a:r>
            <a:r>
              <a:rPr lang="en-US" altLang="zh-CN" i="1" baseline="-25000" dirty="0">
                <a:cs typeface="Times New Roman" pitchFamily="18" charset="0"/>
              </a:rPr>
              <a:t>n</a:t>
            </a:r>
            <a:r>
              <a:rPr lang="en-US" altLang="zh-CN" dirty="0">
                <a:cs typeface="Times New Roman" pitchFamily="18" charset="0"/>
              </a:rPr>
              <a:t>} such that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each relation is in good form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a lossless-join decomposition</a:t>
            </a:r>
          </a:p>
          <a:p>
            <a:r>
              <a:rPr lang="en-US" altLang="zh-CN" dirty="0">
                <a:cs typeface="Times New Roman" pitchFamily="18" charset="0"/>
              </a:rPr>
              <a:t>Our theory is based on: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functional dependencies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multivalued dependencies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AA6F8-5CAE-46B1-AD4C-4275E4E6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202C-1D95-4866-B83B-B5124154E1C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F80723-3F54-4412-901A-931657EB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57DED1-96EF-47DE-AEEB-22D898A47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00" y="781965"/>
            <a:ext cx="82296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tx2"/>
                </a:solidFill>
              </a:rPr>
              <a:t>Goal — Devise a Theory for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63977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5865-F5DC-44FB-8E93-1B1677BD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73B22-9E25-48B7-B2B3-99877CA6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There are usually a variety of constraints (rules) on the data in the real world.</a:t>
            </a:r>
            <a:endParaRPr lang="en-US" altLang="en-US" i="1" dirty="0"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For example, some of the constraints that are expected to hold  in a university database are: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Students and instructors are uniquely identified by their ID.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student and instructor has only one name.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instructor and student is (primarily) associated with only one department.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department has only one value for its budget, and only one associated building</a:t>
            </a:r>
          </a:p>
          <a:p>
            <a:pPr lvl="1"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39174-FE0C-43F6-893B-AB41060A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233-4E48-456B-94AB-AC3D92F60B3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3BC0E9-E6D8-4AE7-8DCC-B785E6F6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69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5865-F5DC-44FB-8E93-1B1677BD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73B22-9E25-48B7-B2B3-99877CA6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An instance of a relation that satisfies all such real-world constraints is called a  </a:t>
            </a:r>
            <a:r>
              <a:rPr lang="en-US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legal instance 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of the relation</a:t>
            </a:r>
            <a:r>
              <a:rPr lang="en-US" altLang="en-US" sz="2400" dirty="0">
                <a:ea typeface="ＭＳ Ｐゴシック" pitchFamily="34" charset="-128"/>
              </a:rPr>
              <a:t>;</a:t>
            </a:r>
            <a:endParaRPr lang="en-US" altLang="en-US" sz="2400" dirty="0"/>
          </a:p>
          <a:p>
            <a:r>
              <a:rPr lang="en-US" altLang="en-US" sz="2400" dirty="0">
                <a:ea typeface="ＭＳ Ｐゴシック" pitchFamily="34" charset="-128"/>
              </a:rPr>
              <a:t> A 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legal instance of a database </a:t>
            </a:r>
            <a:r>
              <a:rPr lang="en-US" altLang="en-US" sz="2400" dirty="0">
                <a:ea typeface="ＭＳ Ｐゴシック" pitchFamily="34" charset="-128"/>
              </a:rPr>
              <a:t>is one where all the relation instances are legal instances</a:t>
            </a:r>
            <a:endParaRPr lang="en-US" altLang="en-US" sz="2400" dirty="0"/>
          </a:p>
          <a:p>
            <a:r>
              <a:rPr lang="en-US" altLang="en-US" sz="2400" dirty="0"/>
              <a:t>Functional dependency</a:t>
            </a:r>
          </a:p>
          <a:p>
            <a:pPr lvl="1"/>
            <a:r>
              <a:rPr lang="en-US" altLang="en-US" dirty="0"/>
              <a:t>constraints on the set of legal relations</a:t>
            </a:r>
          </a:p>
          <a:p>
            <a:pPr lvl="1"/>
            <a:r>
              <a:rPr lang="en-US" altLang="en-US" sz="2400" dirty="0" err="1"/>
              <a:t>equire</a:t>
            </a:r>
            <a:r>
              <a:rPr lang="en-US" altLang="en-US" sz="2400" dirty="0"/>
              <a:t> that the value for a certain set of attributes determines uniquely the value for another set of attributes</a:t>
            </a:r>
          </a:p>
          <a:p>
            <a:r>
              <a:rPr lang="en-US" altLang="en-US" sz="2400" dirty="0"/>
              <a:t>A functional dependency is a generalization of the notion of a </a:t>
            </a:r>
            <a:r>
              <a:rPr lang="en-US" altLang="en-US" sz="2400" i="1" dirty="0"/>
              <a:t>key</a:t>
            </a:r>
          </a:p>
          <a:p>
            <a:endParaRPr lang="en-US" altLang="en-US" i="1" dirty="0"/>
          </a:p>
          <a:p>
            <a:pPr marL="285750" indent="-285750" eaLnBrk="1" hangingPunct="1">
              <a:defRPr/>
            </a:pPr>
            <a:r>
              <a:rPr lang="en-US" altLang="zh-CN" dirty="0"/>
              <a:t>Function:     f: X →</a:t>
            </a:r>
            <a:r>
              <a:rPr lang="en-US" altLang="zh-CN" dirty="0">
                <a:sym typeface="Wingdings" pitchFamily="2" charset="2"/>
              </a:rPr>
              <a:t>Y, </a:t>
            </a:r>
            <a:r>
              <a:rPr lang="en-US" altLang="zh-CN" dirty="0"/>
              <a:t> </a:t>
            </a:r>
          </a:p>
          <a:p>
            <a:pPr marL="285750" indent="-285750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                x</a:t>
            </a:r>
            <a:r>
              <a:rPr lang="en-US" altLang="zh-CN" b="1" dirty="0">
                <a:ea typeface="黑体" pitchFamily="2" charset="-122"/>
              </a:rPr>
              <a:t>∈</a:t>
            </a:r>
            <a:r>
              <a:rPr lang="en-US" altLang="zh-CN" dirty="0"/>
              <a:t> X, y</a:t>
            </a:r>
            <a:r>
              <a:rPr lang="en-US" altLang="zh-CN" b="1" dirty="0">
                <a:ea typeface="黑体" pitchFamily="2" charset="-122"/>
              </a:rPr>
              <a:t>∈</a:t>
            </a:r>
            <a:r>
              <a:rPr lang="en-US" altLang="zh-CN" dirty="0"/>
              <a:t> Y,  y = f (x) </a:t>
            </a:r>
          </a:p>
          <a:p>
            <a:pPr marL="285750" indent="-285750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                e.g. y = 2x</a:t>
            </a:r>
          </a:p>
          <a:p>
            <a:pPr marL="762000" lvl="1" indent="-285750" eaLnBrk="1" hangingPunct="1">
              <a:defRPr/>
            </a:pPr>
            <a:r>
              <a:rPr lang="en-US" altLang="zh-CN" dirty="0">
                <a:solidFill>
                  <a:srgbClr val="0427BC"/>
                </a:solidFill>
              </a:rPr>
              <a:t>for  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, 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∈X, if 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= 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, then f (x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) = f (x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) </a:t>
            </a:r>
          </a:p>
          <a:p>
            <a:endParaRPr lang="en-US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39174-FE0C-43F6-893B-AB41060A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233-4E48-456B-94AB-AC3D92F60B3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3BC0E9-E6D8-4AE7-8DCC-B785E6F6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63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39EFB-0E99-4478-A9D4-EFB0D8A7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 Definition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EDBDA-AB66-421F-8A7E-468C19F3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73424"/>
            <a:ext cx="11834414" cy="58132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Let </a:t>
            </a:r>
            <a:r>
              <a:rPr lang="en-US" altLang="en-US" sz="2400" i="1" dirty="0"/>
              <a:t>R</a:t>
            </a:r>
            <a:r>
              <a:rPr lang="en-US" altLang="en-US" sz="2400" dirty="0"/>
              <a:t> be a relation schema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dirty="0"/>
              <a:t>		</a:t>
            </a:r>
            <a:r>
              <a:rPr lang="en-US" altLang="en-US" sz="2400" dirty="0">
                <a:sym typeface="Symbol" panose="05050102010706020507" pitchFamily="18" charset="2"/>
              </a:rPr>
              <a:t>  </a:t>
            </a:r>
            <a:r>
              <a:rPr lang="en-US" altLang="en-US" sz="2400" i="1" dirty="0">
                <a:sym typeface="Symbol" panose="05050102010706020507" pitchFamily="18" charset="2"/>
              </a:rPr>
              <a:t>R  and  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The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functional dependency                 //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</a:rPr>
              <a:t>函数依赖</a:t>
            </a:r>
            <a:r>
              <a:rPr lang="en-US" altLang="zh-CN" b="1" dirty="0">
                <a:latin typeface="Times New Roman" pitchFamily="18" charset="0"/>
              </a:rPr>
              <a:t>FD</a:t>
            </a:r>
            <a:r>
              <a:rPr lang="zh-CN" altLang="en-US" dirty="0">
                <a:latin typeface="Times New Roman" pitchFamily="18" charset="0"/>
              </a:rPr>
              <a:t>在</a:t>
            </a:r>
            <a:r>
              <a:rPr lang="zh-CN" altLang="en-US" dirty="0">
                <a:solidFill>
                  <a:srgbClr val="1A04BC"/>
                </a:solidFill>
                <a:latin typeface="Times New Roman" pitchFamily="18" charset="0"/>
              </a:rPr>
              <a:t>关系模式</a:t>
            </a:r>
            <a:r>
              <a:rPr lang="en-US" altLang="zh-CN" b="1" dirty="0">
                <a:solidFill>
                  <a:srgbClr val="1A04BC"/>
                </a:solidFill>
                <a:latin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</a:rPr>
              <a:t>上成立/保持 /</a:t>
            </a:r>
            <a:r>
              <a:rPr lang="en-US" altLang="zh-CN" dirty="0">
                <a:latin typeface="Times New Roman" pitchFamily="18" charset="0"/>
              </a:rPr>
              <a:t>/</a:t>
            </a:r>
            <a:endParaRPr lang="en-US" altLang="en-US" sz="2400" b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i="1" dirty="0">
                <a:solidFill>
                  <a:srgbClr val="002060"/>
                </a:solidFill>
                <a:sym typeface="Symbol" panose="05050102010706020507" pitchFamily="18" charset="2"/>
              </a:rPr>
              <a:t>		 </a:t>
            </a:r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 </a:t>
            </a:r>
            <a:r>
              <a:rPr lang="en-US" altLang="en-US" sz="2400" b="1" dirty="0">
                <a:solidFill>
                  <a:srgbClr val="002060"/>
                </a:solidFill>
                <a:sym typeface="Monotype Sorts" pitchFamily="-84" charset="2"/>
              </a:rPr>
              <a:t> </a:t>
            </a:r>
            <a:r>
              <a:rPr lang="en-US" altLang="en-US" sz="2400" b="1" i="1" dirty="0">
                <a:solidFill>
                  <a:srgbClr val="002060"/>
                </a:solidFill>
                <a:sym typeface="Symbol" panose="05050102010706020507" pitchFamily="18" charset="2"/>
              </a:rPr>
              <a:t></a:t>
            </a:r>
            <a:endParaRPr lang="en-US" altLang="en-US" sz="1050" b="1" i="1" dirty="0">
              <a:solidFill>
                <a:srgbClr val="002060"/>
              </a:solidFill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br>
              <a:rPr lang="en-US" altLang="en-US" sz="1050" b="1" i="1" dirty="0">
                <a:solidFill>
                  <a:srgbClr val="000099"/>
                </a:solidFill>
                <a:sym typeface="Symbol" panose="05050102010706020507" pitchFamily="18" charset="2"/>
              </a:rPr>
            </a:b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holds on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if and only if for any legal relations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(R), whenever any two tuples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and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 of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1A04BC"/>
                </a:solidFill>
                <a:sym typeface="Symbol" panose="05050102010706020507" pitchFamily="18" charset="2"/>
              </a:rPr>
              <a:t>agree on </a:t>
            </a:r>
            <a:r>
              <a:rPr lang="en-US" altLang="en-US" sz="2400" dirty="0">
                <a:sym typeface="Symbol" panose="05050102010706020507" pitchFamily="18" charset="2"/>
              </a:rPr>
              <a:t>the attributes , they also </a:t>
            </a:r>
            <a:r>
              <a:rPr lang="en-US" altLang="en-US" sz="2400" dirty="0">
                <a:solidFill>
                  <a:srgbClr val="1A04BC"/>
                </a:solidFill>
                <a:sym typeface="Symbol" panose="05050102010706020507" pitchFamily="18" charset="2"/>
              </a:rPr>
              <a:t>agree on </a:t>
            </a:r>
            <a:r>
              <a:rPr lang="en-US" altLang="en-US" sz="2400" dirty="0">
                <a:sym typeface="Symbol" panose="05050102010706020507" pitchFamily="18" charset="2"/>
              </a:rPr>
              <a:t>the attributes </a:t>
            </a:r>
            <a:r>
              <a:rPr lang="en-US" altLang="en-US" sz="2400" i="1" dirty="0">
                <a:sym typeface="Symbol" panose="05050102010706020507" pitchFamily="18" charset="2"/>
              </a:rPr>
              <a:t>. </a:t>
            </a:r>
            <a:r>
              <a:rPr lang="en-US" altLang="en-US" sz="2400" dirty="0">
                <a:sym typeface="Symbol" panose="05050102010706020507" pitchFamily="18" charset="2"/>
              </a:rPr>
              <a:t> That is, </a:t>
            </a: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i="1" dirty="0">
                <a:sym typeface="Symbol" panose="05050102010706020507" pitchFamily="18" charset="2"/>
              </a:rPr>
              <a:t>		 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[] =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 </a:t>
            </a:r>
            <a:r>
              <a:rPr lang="en-US" altLang="en-US" sz="2400" dirty="0">
                <a:sym typeface="Symbol" panose="05050102010706020507" pitchFamily="18" charset="2"/>
              </a:rPr>
              <a:t>[]     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]  =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 </a:t>
            </a:r>
            <a:r>
              <a:rPr lang="en-US" altLang="en-US" sz="2400" dirty="0"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] </a:t>
            </a: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Example:  Consider </a:t>
            </a:r>
            <a:r>
              <a:rPr lang="en-US" altLang="en-US" sz="2400" i="1" dirty="0"/>
              <a:t>r</a:t>
            </a:r>
            <a:r>
              <a:rPr lang="en-US" altLang="en-US" sz="2400" dirty="0"/>
              <a:t>(A</a:t>
            </a:r>
            <a:r>
              <a:rPr lang="en-US" altLang="en-US" sz="2400" i="1" dirty="0"/>
              <a:t>,B </a:t>
            </a:r>
            <a:r>
              <a:rPr lang="en-US" altLang="en-US" sz="2400" dirty="0"/>
              <a:t>) with the following instance of </a:t>
            </a:r>
            <a:r>
              <a:rPr lang="en-US" altLang="en-US" sz="2400" i="1" dirty="0"/>
              <a:t>r.</a:t>
            </a: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On this instance, </a:t>
            </a:r>
            <a:r>
              <a:rPr lang="en-US" altLang="en-US" sz="2400" i="1" dirty="0"/>
              <a:t>B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/>
              <a:t> hold;  </a:t>
            </a:r>
            <a:r>
              <a:rPr lang="en-US" altLang="en-US" sz="2400" i="1" dirty="0"/>
              <a:t>A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-84" charset="2"/>
              </a:rPr>
              <a:t> </a:t>
            </a:r>
            <a:r>
              <a:rPr lang="en-US" altLang="en-US" sz="2400" i="1" dirty="0"/>
              <a:t>B</a:t>
            </a:r>
            <a:r>
              <a:rPr lang="en-US" altLang="en-US" sz="2400" dirty="0"/>
              <a:t> does </a:t>
            </a:r>
            <a:r>
              <a:rPr lang="en-US" altLang="en-US" sz="2400" b="1" dirty="0"/>
              <a:t>NOT</a:t>
            </a:r>
            <a:r>
              <a:rPr lang="en-US" altLang="en-US" sz="2400" dirty="0"/>
              <a:t> hold,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4B01A5-43F2-4EF9-BD01-C01082B9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8602-6246-4EA2-B91E-689C534C482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A3408-55F5-4339-8EB0-867D2BD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A08C6A7-669A-41AC-B8EB-A69CB6D2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86" y="4673090"/>
            <a:ext cx="998537" cy="922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lain"/>
            </a:pPr>
            <a:r>
              <a:rPr lang="en-US" altLang="en-US" sz="1800" dirty="0"/>
              <a:t>4</a:t>
            </a:r>
          </a:p>
          <a:p>
            <a:r>
              <a:rPr lang="en-US" altLang="en-US" sz="1800" dirty="0"/>
              <a:t>1     5</a:t>
            </a:r>
          </a:p>
          <a:p>
            <a:r>
              <a:rPr lang="en-US" altLang="en-US" sz="1800" dirty="0"/>
              <a:t>3     7</a:t>
            </a:r>
          </a:p>
        </p:txBody>
      </p:sp>
    </p:spTree>
    <p:extLst>
      <p:ext uri="{BB962C8B-B14F-4D97-AF65-F5344CB8AC3E}">
        <p14:creationId xmlns:p14="http://schemas.microsoft.com/office/powerpoint/2010/main" val="2404533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E88DB-5341-42B4-93BC-B17AD753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 Instance Satisfy Functional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AD044-3E95-4510-9D8F-EACF8996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(</a:t>
            </a:r>
            <a:r>
              <a:rPr lang="en-US" altLang="zh-CN" i="1" dirty="0"/>
              <a:t>A particular </a:t>
            </a:r>
            <a:r>
              <a:rPr lang="en-US" altLang="zh-CN" i="1" dirty="0">
                <a:solidFill>
                  <a:srgbClr val="FF0000"/>
                </a:solidFill>
              </a:rPr>
              <a:t>relation instance</a:t>
            </a:r>
            <a:r>
              <a:rPr lang="en-US" altLang="zh-CN" dirty="0"/>
              <a:t>) 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(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) satisfy FD, or FD is satisfied by 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(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)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/*</a:t>
            </a:r>
            <a:r>
              <a:rPr lang="zh-CN" altLang="en-US" dirty="0">
                <a:solidFill>
                  <a:srgbClr val="FF0000"/>
                </a:solidFill>
              </a:rPr>
              <a:t>关系 </a:t>
            </a:r>
            <a:r>
              <a:rPr lang="en-US" altLang="zh-CN" dirty="0">
                <a:solidFill>
                  <a:srgbClr val="FF0000"/>
                </a:solidFill>
              </a:rPr>
              <a:t>r(R) </a:t>
            </a:r>
            <a:r>
              <a:rPr lang="zh-CN" altLang="en-US" dirty="0"/>
              <a:t>满足函数依赖集</a:t>
            </a:r>
            <a:r>
              <a:rPr lang="en-US" altLang="zh-CN" dirty="0"/>
              <a:t>FD, FD </a:t>
            </a:r>
            <a:r>
              <a:rPr lang="zh-CN" altLang="en-US" dirty="0"/>
              <a:t>被</a:t>
            </a:r>
            <a:r>
              <a:rPr lang="en-US" altLang="zh-CN" i="1" dirty="0"/>
              <a:t>r</a:t>
            </a:r>
            <a:r>
              <a:rPr lang="zh-CN" altLang="en-US" dirty="0"/>
              <a:t>满足*/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Given FD 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>
                <a:sym typeface="Symbol" pitchFamily="18" charset="2"/>
              </a:rPr>
              <a:t>} holding on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and a relation (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instance</a:t>
            </a:r>
            <a:r>
              <a:rPr lang="en-US" altLang="zh-CN" dirty="0">
                <a:sym typeface="Symbol" pitchFamily="18" charset="2"/>
              </a:rPr>
              <a:t>)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on R, </a:t>
            </a:r>
            <a:endParaRPr lang="zh-CN" altLang="en-US" dirty="0"/>
          </a:p>
          <a:p>
            <a:pPr marL="762000" lvl="1" indent="-285750" eaLnBrk="1" hangingPunct="1"/>
            <a:r>
              <a:rPr lang="en-US" altLang="zh-CN" i="1" dirty="0"/>
              <a:t>r</a:t>
            </a:r>
            <a:r>
              <a:rPr lang="en-US" altLang="zh-CN" dirty="0"/>
              <a:t> is said to satisfy FD, if  </a:t>
            </a:r>
            <a:r>
              <a:rPr lang="en-US" altLang="zh-CN" i="1" dirty="0"/>
              <a:t>r</a:t>
            </a:r>
            <a:r>
              <a:rPr lang="en-US" altLang="zh-CN" dirty="0"/>
              <a:t> is </a:t>
            </a:r>
            <a:r>
              <a:rPr lang="en-US" altLang="zh-CN" i="1" dirty="0">
                <a:solidFill>
                  <a:srgbClr val="FF0000"/>
                </a:solidFill>
              </a:rPr>
              <a:t>legal</a:t>
            </a:r>
            <a:r>
              <a:rPr lang="en-US" altLang="zh-CN" dirty="0"/>
              <a:t> under functional dependency set FD</a:t>
            </a:r>
          </a:p>
          <a:p>
            <a:pPr marL="762000" lvl="1" indent="-285750" eaLnBrk="1" hangingPunct="1"/>
            <a:r>
              <a:rPr lang="en-US" altLang="zh-CN" dirty="0"/>
              <a:t>note:</a:t>
            </a:r>
            <a:endParaRPr lang="en-US" altLang="zh-CN" i="1" dirty="0"/>
          </a:p>
          <a:p>
            <a:pPr marL="762000" lvl="1" indent="-285750" eaLnBrk="1" hangingPunct="1">
              <a:buFont typeface="Wingdings" pitchFamily="2" charset="2"/>
              <a:buNone/>
            </a:pPr>
            <a:r>
              <a:rPr lang="en-US" altLang="zh-CN" dirty="0"/>
              <a:t>      </a:t>
            </a:r>
            <a:r>
              <a:rPr lang="en-US" altLang="zh-CN" i="1" dirty="0">
                <a:solidFill>
                  <a:srgbClr val="FF0000"/>
                </a:solidFill>
              </a:rPr>
              <a:t>r </a:t>
            </a:r>
            <a:r>
              <a:rPr lang="en-US" altLang="zh-CN" dirty="0">
                <a:solidFill>
                  <a:srgbClr val="FF0000"/>
                </a:solidFill>
              </a:rPr>
              <a:t>is legal </a:t>
            </a:r>
            <a:r>
              <a:rPr lang="en-US" altLang="zh-CN" dirty="0"/>
              <a:t>under FD={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 </a:t>
            </a:r>
            <a:r>
              <a:rPr lang="en-US" altLang="zh-CN" dirty="0"/>
              <a:t>} means </a:t>
            </a:r>
          </a:p>
          <a:p>
            <a:pPr marL="1181100" lvl="2" indent="-228600" eaLnBrk="1" hangingPunct="1"/>
            <a:r>
              <a:rPr lang="en-US" altLang="zh-CN" i="1" dirty="0"/>
              <a:t> </a:t>
            </a:r>
            <a:r>
              <a:rPr lang="en-US" altLang="zh-CN" dirty="0"/>
              <a:t>for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∈r(R), if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[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]=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[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], then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[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]=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[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]</a:t>
            </a:r>
          </a:p>
          <a:p>
            <a:pPr marL="285750" indent="-285750" eaLnBrk="1" hangingPunct="1"/>
            <a:r>
              <a:rPr lang="en-US" altLang="zh-CN" dirty="0"/>
              <a:t>FD requires that the values for a certain set of attributes determines uniquely the value for another set of attributes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E26C1-CBAC-4EE9-A073-B49C7496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B896-ECB7-46BC-9D4B-EB99A2E12DF9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C69237-22F9-46DC-BCB7-4DF06179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37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FCFD8-989E-4AAD-BB8C-A98E99F0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958D4-42E2-4FF1-B91A-42E7F012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Given relation r(R) shown below, which FD is satisfied by r</a:t>
            </a:r>
            <a:endParaRPr lang="en-US" altLang="zh-CN" dirty="0">
              <a:sym typeface="Monotype Sort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A.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 →B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dirty="0" err="1">
                <a:sym typeface="Symbol" pitchFamily="18" charset="2"/>
              </a:rPr>
              <a:t>B</a:t>
            </a:r>
            <a:r>
              <a:rPr lang="en-US" altLang="zh-CN" dirty="0">
                <a:sym typeface="Symbol" pitchFamily="18" charset="2"/>
              </a:rPr>
              <a:t>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AC → B       </a:t>
            </a:r>
            <a:r>
              <a:rPr lang="en-US" altLang="zh-CN" dirty="0">
                <a:sym typeface="Symbol" pitchFamily="18" charset="2"/>
              </a:rPr>
              <a:t>C. </a:t>
            </a:r>
            <a:r>
              <a:rPr lang="en-US" altLang="zh-CN" sz="2800" dirty="0">
                <a:sym typeface="Symbol" pitchFamily="18" charset="2"/>
              </a:rPr>
              <a:t>BC →A</a:t>
            </a:r>
            <a:r>
              <a:rPr lang="en-US" altLang="zh-CN" dirty="0">
                <a:sym typeface="Symbol" pitchFamily="18" charset="2"/>
              </a:rPr>
              <a:t>         D.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B → C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182FB-E286-45CC-8672-F4FBF20F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3302-EFF9-44B1-B583-1FE5260FE1A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4070-8BDB-4688-A492-5365A2FA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6" name="Group 62">
            <a:extLst>
              <a:ext uri="{FF2B5EF4-FFF2-40B4-BE49-F238E27FC236}">
                <a16:creationId xmlns:a16="http://schemas.microsoft.com/office/drawing/2014/main" id="{8D8613B1-5837-4965-87C4-E991631A93A0}"/>
              </a:ext>
            </a:extLst>
          </p:cNvPr>
          <p:cNvGrpSpPr>
            <a:grpSpLocks/>
          </p:cNvGrpSpPr>
          <p:nvPr/>
        </p:nvGrpSpPr>
        <p:grpSpPr bwMode="auto">
          <a:xfrm>
            <a:off x="731762" y="2108742"/>
            <a:ext cx="4191000" cy="3200400"/>
            <a:chOff x="-3" y="-3"/>
            <a:chExt cx="2136" cy="2310"/>
          </a:xfrm>
        </p:grpSpPr>
        <p:grpSp>
          <p:nvGrpSpPr>
            <p:cNvPr id="7" name="Group 60">
              <a:extLst>
                <a:ext uri="{FF2B5EF4-FFF2-40B4-BE49-F238E27FC236}">
                  <a16:creationId xmlns:a16="http://schemas.microsoft.com/office/drawing/2014/main" id="{8417AF11-BD13-46BB-80E8-BC2E25239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0" cy="2304"/>
              <a:chOff x="0" y="0"/>
              <a:chExt cx="2130" cy="2304"/>
            </a:xfrm>
          </p:grpSpPr>
          <p:grpSp>
            <p:nvGrpSpPr>
              <p:cNvPr id="9" name="Group 25">
                <a:extLst>
                  <a:ext uri="{FF2B5EF4-FFF2-40B4-BE49-F238E27FC236}">
                    <a16:creationId xmlns:a16="http://schemas.microsoft.com/office/drawing/2014/main" id="{C059DFC7-164D-4175-97E4-02F56D770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6" cy="384"/>
                <a:chOff x="0" y="0"/>
                <a:chExt cx="636" cy="384"/>
              </a:xfrm>
            </p:grpSpPr>
            <p:sp>
              <p:nvSpPr>
                <p:cNvPr id="61" name="Rectangle 6">
                  <a:extLst>
                    <a:ext uri="{FF2B5EF4-FFF2-40B4-BE49-F238E27FC236}">
                      <a16:creationId xmlns:a16="http://schemas.microsoft.com/office/drawing/2014/main" id="{A3465B0C-D415-4A39-8BB6-D01F69841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dirty="0"/>
                    <a:t>A</a:t>
                  </a:r>
                </a:p>
                <a:p>
                  <a:pPr algn="ctr" eaLnBrk="0" hangingPunct="0"/>
                  <a:endParaRPr lang="en-US" altLang="zh-CN" sz="2400" dirty="0"/>
                </a:p>
              </p:txBody>
            </p:sp>
            <p:sp>
              <p:nvSpPr>
                <p:cNvPr id="62" name="Rectangle 24">
                  <a:extLst>
                    <a:ext uri="{FF2B5EF4-FFF2-40B4-BE49-F238E27FC236}">
                      <a16:creationId xmlns:a16="http://schemas.microsoft.com/office/drawing/2014/main" id="{4E337DA2-C5E2-46E1-A4DE-A2C5EB536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27">
                <a:extLst>
                  <a:ext uri="{FF2B5EF4-FFF2-40B4-BE49-F238E27FC236}">
                    <a16:creationId xmlns:a16="http://schemas.microsoft.com/office/drawing/2014/main" id="{782AF675-60B4-4A08-9071-9C1B550E6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0"/>
                <a:ext cx="760" cy="384"/>
                <a:chOff x="636" y="0"/>
                <a:chExt cx="760" cy="384"/>
              </a:xfrm>
            </p:grpSpPr>
            <p:sp>
              <p:nvSpPr>
                <p:cNvPr id="59" name="Rectangle 7">
                  <a:extLst>
                    <a:ext uri="{FF2B5EF4-FFF2-40B4-BE49-F238E27FC236}">
                      <a16:creationId xmlns:a16="http://schemas.microsoft.com/office/drawing/2014/main" id="{9B797E8E-A914-4DB3-9E9F-05573E413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B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60" name="Rectangle 26">
                  <a:extLst>
                    <a:ext uri="{FF2B5EF4-FFF2-40B4-BE49-F238E27FC236}">
                      <a16:creationId xmlns:a16="http://schemas.microsoft.com/office/drawing/2014/main" id="{EC4A6A55-0068-4957-AF5C-296733B2D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A55CCB8C-5591-4CEC-8F52-83F8EDEE1B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0"/>
                <a:ext cx="734" cy="384"/>
                <a:chOff x="1396" y="0"/>
                <a:chExt cx="734" cy="384"/>
              </a:xfrm>
            </p:grpSpPr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4EB75A65-D313-4957-9DEC-A1F527285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C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58" name="Rectangle 28">
                  <a:extLst>
                    <a:ext uri="{FF2B5EF4-FFF2-40B4-BE49-F238E27FC236}">
                      <a16:creationId xmlns:a16="http://schemas.microsoft.com/office/drawing/2014/main" id="{7A755993-8CB0-40C2-911A-2700F5F7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31">
                <a:extLst>
                  <a:ext uri="{FF2B5EF4-FFF2-40B4-BE49-F238E27FC236}">
                    <a16:creationId xmlns:a16="http://schemas.microsoft.com/office/drawing/2014/main" id="{AEB1B0D4-0AAB-4764-9996-1B3EFBFA72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636" cy="384"/>
                <a:chOff x="0" y="384"/>
                <a:chExt cx="636" cy="384"/>
              </a:xfrm>
            </p:grpSpPr>
            <p:sp>
              <p:nvSpPr>
                <p:cNvPr id="55" name="Rectangle 9">
                  <a:extLst>
                    <a:ext uri="{FF2B5EF4-FFF2-40B4-BE49-F238E27FC236}">
                      <a16:creationId xmlns:a16="http://schemas.microsoft.com/office/drawing/2014/main" id="{5464CA61-6459-4286-833C-8FB50ACE3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6" name="Rectangle 30">
                  <a:extLst>
                    <a:ext uri="{FF2B5EF4-FFF2-40B4-BE49-F238E27FC236}">
                      <a16:creationId xmlns:a16="http://schemas.microsoft.com/office/drawing/2014/main" id="{BB19DE5A-7F89-4A5A-ADEE-D0A36B1D1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33">
                <a:extLst>
                  <a:ext uri="{FF2B5EF4-FFF2-40B4-BE49-F238E27FC236}">
                    <a16:creationId xmlns:a16="http://schemas.microsoft.com/office/drawing/2014/main" id="{E69C08AD-2575-4712-9D71-35A0984E5F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384"/>
                <a:ext cx="760" cy="384"/>
                <a:chOff x="636" y="384"/>
                <a:chExt cx="760" cy="384"/>
              </a:xfrm>
            </p:grpSpPr>
            <p:sp>
              <p:nvSpPr>
                <p:cNvPr id="53" name="Rectangle 10">
                  <a:extLst>
                    <a:ext uri="{FF2B5EF4-FFF2-40B4-BE49-F238E27FC236}">
                      <a16:creationId xmlns:a16="http://schemas.microsoft.com/office/drawing/2014/main" id="{C49D8630-C036-4FB7-803D-E4CC25806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384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4" name="Rectangle 32">
                  <a:extLst>
                    <a:ext uri="{FF2B5EF4-FFF2-40B4-BE49-F238E27FC236}">
                      <a16:creationId xmlns:a16="http://schemas.microsoft.com/office/drawing/2014/main" id="{C2AE13BB-007E-4FA2-B5C6-770089A18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8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35">
                <a:extLst>
                  <a:ext uri="{FF2B5EF4-FFF2-40B4-BE49-F238E27FC236}">
                    <a16:creationId xmlns:a16="http://schemas.microsoft.com/office/drawing/2014/main" id="{FBDBB0B9-9C2C-49CF-839E-A3C11A3514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384"/>
                <a:ext cx="734" cy="384"/>
                <a:chOff x="1396" y="384"/>
                <a:chExt cx="734" cy="384"/>
              </a:xfrm>
            </p:grpSpPr>
            <p:sp>
              <p:nvSpPr>
                <p:cNvPr id="51" name="Rectangle 11">
                  <a:extLst>
                    <a:ext uri="{FF2B5EF4-FFF2-40B4-BE49-F238E27FC236}">
                      <a16:creationId xmlns:a16="http://schemas.microsoft.com/office/drawing/2014/main" id="{456FE1FD-2BC8-4B18-AF6E-4E06CC914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384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2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2" name="Rectangle 34">
                  <a:extLst>
                    <a:ext uri="{FF2B5EF4-FFF2-40B4-BE49-F238E27FC236}">
                      <a16:creationId xmlns:a16="http://schemas.microsoft.com/office/drawing/2014/main" id="{05A251E5-CA8E-47A5-A0C9-2249BBF2B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384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37">
                <a:extLst>
                  <a:ext uri="{FF2B5EF4-FFF2-40B4-BE49-F238E27FC236}">
                    <a16:creationId xmlns:a16="http://schemas.microsoft.com/office/drawing/2014/main" id="{92194C38-84ED-43A9-B665-2A1FF1DC6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636" cy="384"/>
                <a:chOff x="0" y="768"/>
                <a:chExt cx="636" cy="384"/>
              </a:xfrm>
            </p:grpSpPr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0F05BD38-A7A0-4128-9AEC-C093C22A9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i="1" dirty="0"/>
                </a:p>
              </p:txBody>
            </p:sp>
            <p:sp>
              <p:nvSpPr>
                <p:cNvPr id="50" name="Rectangle 36">
                  <a:extLst>
                    <a:ext uri="{FF2B5EF4-FFF2-40B4-BE49-F238E27FC236}">
                      <a16:creationId xmlns:a16="http://schemas.microsoft.com/office/drawing/2014/main" id="{A8E254E2-2405-4D29-B840-63735A4EC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39">
                <a:extLst>
                  <a:ext uri="{FF2B5EF4-FFF2-40B4-BE49-F238E27FC236}">
                    <a16:creationId xmlns:a16="http://schemas.microsoft.com/office/drawing/2014/main" id="{A8C03A87-636A-4E73-BFC3-401273D26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768"/>
                <a:ext cx="760" cy="384"/>
                <a:chOff x="636" y="768"/>
                <a:chExt cx="760" cy="384"/>
              </a:xfrm>
            </p:grpSpPr>
            <p:sp>
              <p:nvSpPr>
                <p:cNvPr id="47" name="Rectangle 13">
                  <a:extLst>
                    <a:ext uri="{FF2B5EF4-FFF2-40B4-BE49-F238E27FC236}">
                      <a16:creationId xmlns:a16="http://schemas.microsoft.com/office/drawing/2014/main" id="{94306959-F9B1-4BE0-B92F-1D33CE537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768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5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B9F41895-6273-413D-B680-3F34A97FE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76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41">
                <a:extLst>
                  <a:ext uri="{FF2B5EF4-FFF2-40B4-BE49-F238E27FC236}">
                    <a16:creationId xmlns:a16="http://schemas.microsoft.com/office/drawing/2014/main" id="{5C3D9B8F-EE2F-45B3-AC52-F3BC926BCE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768"/>
                <a:ext cx="734" cy="384"/>
                <a:chOff x="1396" y="768"/>
                <a:chExt cx="734" cy="384"/>
              </a:xfrm>
            </p:grpSpPr>
            <p:sp>
              <p:nvSpPr>
                <p:cNvPr id="45" name="Rectangle 14">
                  <a:extLst>
                    <a:ext uri="{FF2B5EF4-FFF2-40B4-BE49-F238E27FC236}">
                      <a16:creationId xmlns:a16="http://schemas.microsoft.com/office/drawing/2014/main" id="{BF8F4998-A2A6-4F76-B878-23A96D475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768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6" name="Rectangle 40">
                  <a:extLst>
                    <a:ext uri="{FF2B5EF4-FFF2-40B4-BE49-F238E27FC236}">
                      <a16:creationId xmlns:a16="http://schemas.microsoft.com/office/drawing/2014/main" id="{B71F7112-0F4C-480F-9E4E-8531C925F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768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A9CC97A-531B-4DAA-B71F-62FF35E02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636" cy="384"/>
                <a:chOff x="0" y="1152"/>
                <a:chExt cx="636" cy="384"/>
              </a:xfrm>
            </p:grpSpPr>
            <p:sp>
              <p:nvSpPr>
                <p:cNvPr id="43" name="Rectangle 15">
                  <a:extLst>
                    <a:ext uri="{FF2B5EF4-FFF2-40B4-BE49-F238E27FC236}">
                      <a16:creationId xmlns:a16="http://schemas.microsoft.com/office/drawing/2014/main" id="{F761F9AD-F950-48A9-B11D-79349293C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hlink"/>
                    </a:solidFill>
                  </a:endParaRPr>
                </a:p>
              </p:txBody>
            </p:sp>
            <p:sp>
              <p:nvSpPr>
                <p:cNvPr id="44" name="Rectangle 42">
                  <a:extLst>
                    <a:ext uri="{FF2B5EF4-FFF2-40B4-BE49-F238E27FC236}">
                      <a16:creationId xmlns:a16="http://schemas.microsoft.com/office/drawing/2014/main" id="{681B3DE5-E87E-458C-B510-CAE184749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45">
                <a:extLst>
                  <a:ext uri="{FF2B5EF4-FFF2-40B4-BE49-F238E27FC236}">
                    <a16:creationId xmlns:a16="http://schemas.microsoft.com/office/drawing/2014/main" id="{7143F5A2-51BB-44D9-910A-A2EE0FF70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152"/>
                <a:ext cx="760" cy="384"/>
                <a:chOff x="636" y="1152"/>
                <a:chExt cx="760" cy="384"/>
              </a:xfrm>
            </p:grpSpPr>
            <p:sp>
              <p:nvSpPr>
                <p:cNvPr id="41" name="Rectangle 16">
                  <a:extLst>
                    <a:ext uri="{FF2B5EF4-FFF2-40B4-BE49-F238E27FC236}">
                      <a16:creationId xmlns:a16="http://schemas.microsoft.com/office/drawing/2014/main" id="{6461302E-91CE-4F96-BA22-62FC9BE04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152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2" name="Rectangle 44">
                  <a:extLst>
                    <a:ext uri="{FF2B5EF4-FFF2-40B4-BE49-F238E27FC236}">
                      <a16:creationId xmlns:a16="http://schemas.microsoft.com/office/drawing/2014/main" id="{CDE4BB04-CE67-4C4E-80B7-49CF2F8F4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15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47">
                <a:extLst>
                  <a:ext uri="{FF2B5EF4-FFF2-40B4-BE49-F238E27FC236}">
                    <a16:creationId xmlns:a16="http://schemas.microsoft.com/office/drawing/2014/main" id="{F927DC32-1627-4057-ADE7-3B38F0A76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152"/>
                <a:ext cx="734" cy="384"/>
                <a:chOff x="1396" y="1152"/>
                <a:chExt cx="734" cy="384"/>
              </a:xfrm>
            </p:grpSpPr>
            <p:sp>
              <p:nvSpPr>
                <p:cNvPr id="39" name="Rectangle 17">
                  <a:extLst>
                    <a:ext uri="{FF2B5EF4-FFF2-40B4-BE49-F238E27FC236}">
                      <a16:creationId xmlns:a16="http://schemas.microsoft.com/office/drawing/2014/main" id="{20A9C20B-3B96-4545-A21B-A409489C4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152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0" name="Rectangle 46">
                  <a:extLst>
                    <a:ext uri="{FF2B5EF4-FFF2-40B4-BE49-F238E27FC236}">
                      <a16:creationId xmlns:a16="http://schemas.microsoft.com/office/drawing/2014/main" id="{77932DA9-470F-466C-9E00-A339E97DF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152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49">
                <a:extLst>
                  <a:ext uri="{FF2B5EF4-FFF2-40B4-BE49-F238E27FC236}">
                    <a16:creationId xmlns:a16="http://schemas.microsoft.com/office/drawing/2014/main" id="{121E8206-B145-4011-9A71-A9B585C48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636" cy="384"/>
                <a:chOff x="0" y="1536"/>
                <a:chExt cx="636" cy="384"/>
              </a:xfrm>
            </p:grpSpPr>
            <p:sp>
              <p:nvSpPr>
                <p:cNvPr id="37" name="Rectangle 18">
                  <a:extLst>
                    <a:ext uri="{FF2B5EF4-FFF2-40B4-BE49-F238E27FC236}">
                      <a16:creationId xmlns:a16="http://schemas.microsoft.com/office/drawing/2014/main" id="{1F8B217B-DCDA-43EA-ABD2-E2BF91B22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7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8" name="Rectangle 48">
                  <a:extLst>
                    <a:ext uri="{FF2B5EF4-FFF2-40B4-BE49-F238E27FC236}">
                      <a16:creationId xmlns:a16="http://schemas.microsoft.com/office/drawing/2014/main" id="{02715D82-A158-4B75-A8DD-5858BCF02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51">
                <a:extLst>
                  <a:ext uri="{FF2B5EF4-FFF2-40B4-BE49-F238E27FC236}">
                    <a16:creationId xmlns:a16="http://schemas.microsoft.com/office/drawing/2014/main" id="{1250ADD4-DD4A-4926-B33C-D9A4E473E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536"/>
                <a:ext cx="760" cy="384"/>
                <a:chOff x="636" y="1536"/>
                <a:chExt cx="760" cy="384"/>
              </a:xfrm>
            </p:grpSpPr>
            <p:sp>
              <p:nvSpPr>
                <p:cNvPr id="35" name="Rectangle 19">
                  <a:extLst>
                    <a:ext uri="{FF2B5EF4-FFF2-40B4-BE49-F238E27FC236}">
                      <a16:creationId xmlns:a16="http://schemas.microsoft.com/office/drawing/2014/main" id="{309A7E17-E7F7-40FC-AC5B-542F13676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536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6" name="Rectangle 50">
                  <a:extLst>
                    <a:ext uri="{FF2B5EF4-FFF2-40B4-BE49-F238E27FC236}">
                      <a16:creationId xmlns:a16="http://schemas.microsoft.com/office/drawing/2014/main" id="{BA100720-2E32-4749-879D-8AD9B4C28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53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53">
                <a:extLst>
                  <a:ext uri="{FF2B5EF4-FFF2-40B4-BE49-F238E27FC236}">
                    <a16:creationId xmlns:a16="http://schemas.microsoft.com/office/drawing/2014/main" id="{14E1E47F-E972-4A5E-8959-009624D60C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536"/>
                <a:ext cx="734" cy="384"/>
                <a:chOff x="1396" y="1536"/>
                <a:chExt cx="734" cy="384"/>
              </a:xfrm>
            </p:grpSpPr>
            <p:sp>
              <p:nvSpPr>
                <p:cNvPr id="33" name="Rectangle 20">
                  <a:extLst>
                    <a:ext uri="{FF2B5EF4-FFF2-40B4-BE49-F238E27FC236}">
                      <a16:creationId xmlns:a16="http://schemas.microsoft.com/office/drawing/2014/main" id="{D94C6556-5ACF-4F3E-9F28-78403FBE6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536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8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4" name="Rectangle 52">
                  <a:extLst>
                    <a:ext uri="{FF2B5EF4-FFF2-40B4-BE49-F238E27FC236}">
                      <a16:creationId xmlns:a16="http://schemas.microsoft.com/office/drawing/2014/main" id="{78149CBD-E052-4B79-9004-39310C32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536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85E8492B-63BC-42B4-87F2-78BAB4239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636" cy="384"/>
                <a:chOff x="0" y="1920"/>
                <a:chExt cx="636" cy="384"/>
              </a:xfrm>
            </p:grpSpPr>
            <p:sp>
              <p:nvSpPr>
                <p:cNvPr id="31" name="Rectangle 21">
                  <a:extLst>
                    <a:ext uri="{FF2B5EF4-FFF2-40B4-BE49-F238E27FC236}">
                      <a16:creationId xmlns:a16="http://schemas.microsoft.com/office/drawing/2014/main" id="{A40A75CC-70C6-4CE4-94DB-D9B5BD5B8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9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2" name="Rectangle 54">
                  <a:extLst>
                    <a:ext uri="{FF2B5EF4-FFF2-40B4-BE49-F238E27FC236}">
                      <a16:creationId xmlns:a16="http://schemas.microsoft.com/office/drawing/2014/main" id="{24B4C221-6795-4470-81B5-05D33CADF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57">
                <a:extLst>
                  <a:ext uri="{FF2B5EF4-FFF2-40B4-BE49-F238E27FC236}">
                    <a16:creationId xmlns:a16="http://schemas.microsoft.com/office/drawing/2014/main" id="{DD3DDE25-F456-40B0-BE56-90E3390B5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920"/>
                <a:ext cx="760" cy="384"/>
                <a:chOff x="636" y="1920"/>
                <a:chExt cx="760" cy="384"/>
              </a:xfrm>
            </p:grpSpPr>
            <p:sp>
              <p:nvSpPr>
                <p:cNvPr id="29" name="Rectangle 22">
                  <a:extLst>
                    <a:ext uri="{FF2B5EF4-FFF2-40B4-BE49-F238E27FC236}">
                      <a16:creationId xmlns:a16="http://schemas.microsoft.com/office/drawing/2014/main" id="{97293CA5-B423-48DD-82C2-C2748411B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92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0" name="Rectangle 56">
                  <a:extLst>
                    <a:ext uri="{FF2B5EF4-FFF2-40B4-BE49-F238E27FC236}">
                      <a16:creationId xmlns:a16="http://schemas.microsoft.com/office/drawing/2014/main" id="{19822BB7-0806-47BB-B867-3D8CFAC18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92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59">
                <a:extLst>
                  <a:ext uri="{FF2B5EF4-FFF2-40B4-BE49-F238E27FC236}">
                    <a16:creationId xmlns:a16="http://schemas.microsoft.com/office/drawing/2014/main" id="{C3B235FE-5161-4AA7-95A1-A53298CA5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920"/>
                <a:ext cx="734" cy="384"/>
                <a:chOff x="1396" y="1920"/>
                <a:chExt cx="734" cy="384"/>
              </a:xfrm>
            </p:grpSpPr>
            <p:sp>
              <p:nvSpPr>
                <p:cNvPr id="27" name="Rectangle 23">
                  <a:extLst>
                    <a:ext uri="{FF2B5EF4-FFF2-40B4-BE49-F238E27FC236}">
                      <a16:creationId xmlns:a16="http://schemas.microsoft.com/office/drawing/2014/main" id="{1628FB70-3900-403A-B6FD-B3433C872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92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0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28" name="Rectangle 58">
                  <a:extLst>
                    <a:ext uri="{FF2B5EF4-FFF2-40B4-BE49-F238E27FC236}">
                      <a16:creationId xmlns:a16="http://schemas.microsoft.com/office/drawing/2014/main" id="{B9474911-70F9-4E42-A502-32765138A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92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9122FF93-D58C-43FD-B89F-819C4008C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136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63" name="Text Box 64">
            <a:extLst>
              <a:ext uri="{FF2B5EF4-FFF2-40B4-BE49-F238E27FC236}">
                <a16:creationId xmlns:a16="http://schemas.microsoft.com/office/drawing/2014/main" id="{58B0234B-FD16-40B5-A225-748299FD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2642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t1</a:t>
            </a: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319EFC53-BA2C-410F-BD97-6E567CBB7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2517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C0B991AC-64EB-4D53-BEC4-31BE108C7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785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t3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A3D12A8E-BFA5-4A2A-A680-B49D20F00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2423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t4</a:t>
            </a:r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CF8FAD73-08A6-4324-8D89-2CDACA080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8519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t5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67017E79-4D14-4B28-97A3-420BD90A18D2}"/>
              </a:ext>
            </a:extLst>
          </p:cNvPr>
          <p:cNvSpPr txBox="1">
            <a:spLocks noChangeArrowheads="1"/>
          </p:cNvSpPr>
          <p:nvPr/>
        </p:nvSpPr>
        <p:spPr>
          <a:xfrm>
            <a:off x="5368706" y="1837840"/>
            <a:ext cx="6624932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t2[A]=t3[A]=3, t2[B]=5 ≠ t3[B]=4,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 →B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t2[AC]=t3[AC]=36, t2[B]=5 ≠ t3[B]=4,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AC →B </a:t>
            </a:r>
            <a:r>
              <a:rPr lang="en-US" altLang="zh-CN" dirty="0"/>
              <a:t>is not satisfied 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BC →A is satisfied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t1[B]=t3[B]=4, t1[C]=2 ≠ t3[C]=6,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B →C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06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BAFE6-E6BD-49DD-8BD4-75B1D900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BFA9AA-1A2E-4B8F-B448-2A7B4905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>
                <a:cs typeface="Times New Roman" pitchFamily="18" charset="0"/>
              </a:rPr>
              <a:t>Consider the schema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=(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employee_ID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turnover per-day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manager</a:t>
            </a:r>
            <a:r>
              <a:rPr lang="en-US" altLang="zh-CN" dirty="0">
                <a:cs typeface="Times New Roman" pitchFamily="18" charset="0"/>
              </a:rPr>
              <a:t>) that describes the information about the turnover per-day (</a:t>
            </a:r>
            <a:r>
              <a:rPr lang="zh-CN" altLang="en-US" dirty="0"/>
              <a:t>日营业额</a:t>
            </a:r>
            <a:r>
              <a:rPr lang="zh-CN" altLang="en-US" dirty="0">
                <a:cs typeface="Times New Roman" pitchFamily="18" charset="0"/>
              </a:rPr>
              <a:t>) </a:t>
            </a:r>
            <a:r>
              <a:rPr lang="en-US" altLang="zh-CN" dirty="0">
                <a:cs typeface="Times New Roman" pitchFamily="18" charset="0"/>
              </a:rPr>
              <a:t>for each employee everyday, the department that each employee works at, and the manager of the department the employee works at.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it is assumed that </a:t>
            </a:r>
            <a:endParaRPr lang="en-US" altLang="zh-CN" dirty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at every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day</a:t>
            </a:r>
            <a:r>
              <a:rPr lang="en-US" altLang="zh-CN" dirty="0">
                <a:cs typeface="Times New Roman" pitchFamily="18" charset="0"/>
              </a:rPr>
              <a:t>,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has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turnover per-day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works at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 department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 is managed by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</a:t>
            </a:r>
            <a:r>
              <a:rPr lang="en-US" altLang="zh-CN" dirty="0">
                <a:solidFill>
                  <a:schemeClr val="accent2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one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manager</a:t>
            </a:r>
          </a:p>
          <a:p>
            <a:pPr eaLnBrk="1" hangingPunct="1"/>
            <a:r>
              <a:rPr lang="en-US" altLang="zh-CN" dirty="0"/>
              <a:t>According to the descriptions mentioned above, list all the functional dependencies that hold on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F = {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altLang="zh-CN" dirty="0"/>
              <a:t>→ </a:t>
            </a:r>
            <a:r>
              <a:rPr lang="en-US" altLang="zh-CN" dirty="0">
                <a:cs typeface="Times New Roman" pitchFamily="18" charset="0"/>
              </a:rPr>
              <a:t>turnover per-day,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 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>
                <a:cs typeface="Times New Roman" pitchFamily="18" charset="0"/>
              </a:rPr>
              <a:t>manager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}</a:t>
            </a:r>
            <a:endParaRPr lang="en-US" altLang="zh-CN" sz="2800" i="1" dirty="0"/>
          </a:p>
          <a:p>
            <a:pPr eaLnBrk="1" hangingPunct="1"/>
            <a:r>
              <a:rPr lang="en-US" altLang="zh-CN" sz="2800" i="1" dirty="0"/>
              <a:t>Q&amp;A:   How about the E-R diagram for this example?</a:t>
            </a:r>
            <a:endParaRPr lang="zh-CN" altLang="en-US" sz="2800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6813-DFAE-4E4D-919E-D114C0F3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AA13-D5D9-4CD3-8BBC-FA13855121C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98D9D-A4BD-4370-978D-A4F3E493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8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850813-ED12-4BE6-AF95-3E9F0FE9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F2690-48FF-4836-970B-9E77EBB3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6439-5AAC-49FD-8BA0-2DA10565B7C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26B7C46-5528-43D0-85B5-59F50EBEA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902" y="6039118"/>
            <a:ext cx="3567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 8.0.2 </a:t>
            </a:r>
            <a:r>
              <a:rPr kumimoji="0" lang="en-US" altLang="zh-CN" dirty="0">
                <a:latin typeface="+mn-lt"/>
              </a:rPr>
              <a:t>Schema Diagram</a:t>
            </a:r>
          </a:p>
        </p:txBody>
      </p:sp>
      <p:sp>
        <p:nvSpPr>
          <p:cNvPr id="6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6A59DF-45FD-4849-BA4C-9CFE74D29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633" y="7170200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17E5B33-0D03-45FB-A65F-65C09BAC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0" y="448724"/>
            <a:ext cx="9324976" cy="566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FBD6988-2799-45D2-9799-DC003BE88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863" y="6175643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7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2F21B-0274-46EF-A740-98033633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AF9B4-840F-4C14-82CF-F326EA7F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set </a:t>
            </a:r>
            <a:r>
              <a:rPr lang="en-US" altLang="en-US" i="1" dirty="0"/>
              <a:t>F</a:t>
            </a:r>
            <a:r>
              <a:rPr lang="en-US" altLang="en-US" dirty="0"/>
              <a:t> set of functional dependencies, there are certain other functional dependencies that are logically implied by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 If 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and 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</a:t>
            </a:r>
            <a:r>
              <a:rPr lang="en-US" altLang="en-US" dirty="0">
                <a:sym typeface="Monotype Sorts" pitchFamily="-84" charset="2"/>
              </a:rPr>
              <a:t>,  then we can infer that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C</a:t>
            </a:r>
          </a:p>
          <a:p>
            <a:pPr lvl="1"/>
            <a:r>
              <a:rPr lang="en-US" altLang="en-US" dirty="0">
                <a:sym typeface="Monotype Sorts" pitchFamily="-84" charset="2"/>
              </a:rPr>
              <a:t>etc.</a:t>
            </a:r>
            <a:endParaRPr lang="en-US" altLang="en-US" dirty="0"/>
          </a:p>
          <a:p>
            <a:r>
              <a:rPr lang="en-US" altLang="en-US" dirty="0"/>
              <a:t>The set of </a:t>
            </a:r>
            <a:r>
              <a:rPr lang="en-US" altLang="en-US" b="1" dirty="0">
                <a:solidFill>
                  <a:srgbClr val="1A04BC"/>
                </a:solidFill>
              </a:rPr>
              <a:t>all </a:t>
            </a:r>
            <a:r>
              <a:rPr lang="en-US" altLang="en-US" dirty="0"/>
              <a:t>functional dependencies logically implied by </a:t>
            </a:r>
            <a:r>
              <a:rPr lang="en-US" altLang="en-US" i="1" dirty="0"/>
              <a:t>F</a:t>
            </a:r>
            <a:r>
              <a:rPr lang="en-US" altLang="en-US" dirty="0"/>
              <a:t> is the </a:t>
            </a:r>
            <a:r>
              <a:rPr lang="en-US" altLang="en-US" b="1" dirty="0">
                <a:solidFill>
                  <a:srgbClr val="1A04BC"/>
                </a:solidFill>
              </a:rPr>
              <a:t>closure</a:t>
            </a:r>
            <a:r>
              <a:rPr lang="en-US" altLang="en-US" dirty="0"/>
              <a:t> of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We denote the </a:t>
            </a:r>
            <a:r>
              <a:rPr lang="en-US" altLang="en-US" i="1" dirty="0"/>
              <a:t>closure </a:t>
            </a:r>
            <a:r>
              <a:rPr lang="en-US" altLang="en-US" dirty="0"/>
              <a:t>of </a:t>
            </a:r>
            <a:r>
              <a:rPr lang="en-US" altLang="en-US" i="1" dirty="0"/>
              <a:t>F</a:t>
            </a:r>
            <a:r>
              <a:rPr lang="en-US" altLang="en-US" dirty="0"/>
              <a:t> by </a:t>
            </a:r>
            <a:r>
              <a:rPr lang="en-US" altLang="en-US" b="1" i="1" dirty="0">
                <a:solidFill>
                  <a:srgbClr val="1A04BC"/>
                </a:solidFill>
              </a:rPr>
              <a:t>F</a:t>
            </a:r>
            <a:r>
              <a:rPr lang="en-US" altLang="en-US" b="1" i="1" baseline="44000" dirty="0">
                <a:solidFill>
                  <a:srgbClr val="1A04BC"/>
                </a:solidFill>
              </a:rPr>
              <a:t>+</a:t>
            </a:r>
            <a:r>
              <a:rPr lang="en-US" altLang="en-US" i="1" dirty="0">
                <a:solidFill>
                  <a:srgbClr val="000099"/>
                </a:solidFill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0BA94-F238-4200-8D90-76E8B878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AFC12-23F2-4B3C-8836-B4888131423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7BB5F-9694-46DA-96DA-B60A1698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701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40D3F-78F2-4050-A9C3-8F884287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Keys and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015ADD-AD38-475F-9DEC-F9005CE9A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for relation schema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and only if </a:t>
            </a:r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endParaRPr lang="en-US" altLang="en-US" dirty="0">
              <a:sym typeface="Monotype Sorts" pitchFamily="-84" charset="2"/>
            </a:endParaRPr>
          </a:p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K</a:t>
            </a:r>
            <a:r>
              <a:rPr lang="en-US" altLang="en-US" dirty="0">
                <a:sym typeface="Monotype Sorts" pitchFamily="-84" charset="2"/>
              </a:rPr>
              <a:t> is a candidate key for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if and only if </a:t>
            </a:r>
          </a:p>
          <a:p>
            <a:pPr lvl="1"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, and</a:t>
            </a:r>
          </a:p>
          <a:p>
            <a:pPr lvl="1"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>
                <a:sym typeface="Monotype Sorts" pitchFamily="-84" charset="2"/>
              </a:rPr>
              <a:t>for no </a:t>
            </a:r>
            <a:r>
              <a:rPr lang="en-US" altLang="en-US" dirty="0">
                <a:sym typeface="Symbol" panose="05050102010706020507" pitchFamily="18" charset="2"/>
              </a:rPr>
              <a:t>  </a:t>
            </a:r>
            <a:r>
              <a:rPr lang="en-US" altLang="en-US" i="1" dirty="0">
                <a:sym typeface="Symbol" panose="05050102010706020507" pitchFamily="18" charset="2"/>
              </a:rPr>
              <a:t>K,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</a:p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Functional dependencies allow us to express constraints that cannot be expressed using </a:t>
            </a:r>
            <a:r>
              <a:rPr lang="en-US" altLang="en-US" dirty="0" err="1"/>
              <a:t>superkeys</a:t>
            </a:r>
            <a:r>
              <a:rPr lang="en-US" altLang="en-US" dirty="0"/>
              <a:t>.  Consider the schema: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     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u="sng" dirty="0"/>
              <a:t>ID, </a:t>
            </a:r>
            <a:r>
              <a:rPr lang="en-US" altLang="en-US" i="1" dirty="0"/>
              <a:t>name, salary</a:t>
            </a:r>
            <a:r>
              <a:rPr lang="en-US" altLang="en-US" i="1" u="sng" dirty="0"/>
              <a:t>, </a:t>
            </a:r>
            <a:r>
              <a:rPr lang="en-US" altLang="en-US" i="1" u="sng" dirty="0" err="1"/>
              <a:t>dept_name</a:t>
            </a:r>
            <a:r>
              <a:rPr lang="en-US" altLang="en-US" i="1" u="sng" dirty="0"/>
              <a:t>, </a:t>
            </a:r>
            <a:r>
              <a:rPr lang="en-US" altLang="en-US" i="1" dirty="0"/>
              <a:t>building, budget </a:t>
            </a:r>
            <a:r>
              <a:rPr lang="en-US" altLang="en-US" dirty="0"/>
              <a:t>)</a:t>
            </a:r>
            <a:r>
              <a:rPr lang="en-US" altLang="en-US" i="1" dirty="0"/>
              <a:t>.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We expect these functional dependencies to hold: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                          </a:t>
            </a:r>
            <a:r>
              <a:rPr lang="en-US" altLang="en-US" i="1" dirty="0" err="1"/>
              <a:t>dept_name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building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                               ID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i="1" dirty="0">
                <a:sym typeface="Wingdings" panose="05000000000000000000" pitchFamily="2" charset="2"/>
              </a:rPr>
              <a:t> building</a:t>
            </a:r>
            <a:endParaRPr lang="en-US" altLang="en-US" i="1" dirty="0">
              <a:sym typeface="Monotype Sorts" pitchFamily="-84" charset="2"/>
            </a:endParaRP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dirty="0">
                <a:sym typeface="Monotype Sorts" pitchFamily="-84" charset="2"/>
              </a:rPr>
              <a:t>but would not expect the following to hold: 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>
                <a:sym typeface="Monotype Sorts" pitchFamily="-84" charset="2"/>
              </a:rPr>
              <a:t>			</a:t>
            </a:r>
            <a:r>
              <a:rPr lang="en-US" altLang="en-US" i="1" dirty="0" err="1">
                <a:sym typeface="Monotype Sorts" pitchFamily="-84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salary</a:t>
            </a:r>
          </a:p>
          <a:p>
            <a:pPr lvl="2" eaLnBrk="1" hangingPunct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F78F4-90DE-4FF7-80C5-901C797D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A82C-B091-443F-96F9-861EBC3E4D1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0F159B-D0FC-4F4D-A2A5-5D424366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58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5EE56-F74C-4407-BD87-A2BCB8EE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FD holds on R  vs  FD is satisfied by r(R)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6E10B-D367-4D3A-B6EB-6686B4718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For a schema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there may be more than one relation instance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), i.e.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</a:t>
            </a:r>
            <a:r>
              <a:rPr lang="en-US" altLang="zh-CN" i="1" dirty="0">
                <a:sym typeface="Symbol" pitchFamily="18" charset="2"/>
              </a:rPr>
              <a:t> r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,…,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m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defined on </a:t>
            </a:r>
            <a:r>
              <a:rPr lang="en-US" altLang="zh-CN" i="1" dirty="0">
                <a:sym typeface="Symbol" pitchFamily="18" charset="2"/>
              </a:rPr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e.g. consider </a:t>
            </a:r>
            <a:r>
              <a:rPr lang="en-US" altLang="zh-CN" i="1" dirty="0"/>
              <a:t>R</a:t>
            </a:r>
            <a:r>
              <a:rPr lang="en-US" altLang="zh-CN" dirty="0"/>
              <a:t>= (</a:t>
            </a:r>
            <a:r>
              <a:rPr lang="en-US" altLang="zh-CN" i="1" dirty="0"/>
              <a:t>A, B, C, D</a:t>
            </a:r>
            <a:r>
              <a:rPr lang="en-US" altLang="zh-CN" dirty="0"/>
              <a:t>) , and with respect to the instances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and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i="1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</a:t>
            </a:r>
            <a:r>
              <a:rPr lang="en-US" altLang="zh-CN" dirty="0"/>
              <a:t>in Fig.8.0.5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Relation 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 satisfies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vs.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 </a:t>
            </a:r>
            <a:r>
              <a:rPr lang="en-US" altLang="zh-CN" dirty="0"/>
              <a:t>holds on schema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if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holds on </a:t>
            </a:r>
            <a:r>
              <a:rPr lang="en-US" altLang="zh-CN" i="1" dirty="0"/>
              <a:t>R</a:t>
            </a:r>
            <a:r>
              <a:rPr lang="en-US" altLang="zh-CN" dirty="0"/>
              <a:t>, then every </a:t>
            </a:r>
            <a:r>
              <a:rPr lang="en-US" altLang="zh-CN" b="1" dirty="0">
                <a:solidFill>
                  <a:srgbClr val="0427BC"/>
                </a:solidFill>
              </a:rPr>
              <a:t>legal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en-US" altLang="zh-CN" dirty="0"/>
              <a:t>(R) satisfies this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but for schema </a:t>
            </a:r>
            <a:r>
              <a:rPr lang="en-US" altLang="zh-CN" i="1" dirty="0"/>
              <a:t>R</a:t>
            </a:r>
            <a:r>
              <a:rPr lang="en-US" altLang="zh-CN" dirty="0"/>
              <a:t> and</a:t>
            </a:r>
            <a:r>
              <a:rPr lang="en-US" altLang="zh-CN" b="1" dirty="0"/>
              <a:t>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b="1" dirty="0"/>
              <a:t>, </a:t>
            </a:r>
            <a:r>
              <a:rPr lang="en-US" altLang="zh-CN" dirty="0"/>
              <a:t>if only some </a:t>
            </a:r>
            <a:r>
              <a:rPr lang="en-US" altLang="zh-CN" i="1" dirty="0" err="1"/>
              <a:t>r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 satisfies </a:t>
            </a:r>
            <a:r>
              <a:rPr lang="en-US" altLang="zh-CN" i="1" dirty="0"/>
              <a:t>R</a:t>
            </a:r>
            <a:r>
              <a:rPr lang="en-US" altLang="zh-CN" dirty="0"/>
              <a:t>,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may not hold on </a:t>
            </a:r>
            <a:r>
              <a:rPr lang="en-US" altLang="zh-CN" i="1" dirty="0"/>
              <a:t>R</a:t>
            </a:r>
            <a:r>
              <a:rPr lang="en-US" altLang="zh-CN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e.g. in Fig.8.0.5,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and</a:t>
            </a:r>
            <a:r>
              <a:rPr lang="en-US" altLang="zh-CN" i="1" dirty="0"/>
              <a:t> AB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 </a:t>
            </a:r>
            <a:r>
              <a:rPr lang="en-US" altLang="zh-CN" i="1" dirty="0"/>
              <a:t>D</a:t>
            </a:r>
            <a:r>
              <a:rPr lang="en-US" altLang="zh-CN" dirty="0"/>
              <a:t> are satisfied by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but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is not satisfied by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so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does not holds on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i="1" dirty="0"/>
          </a:p>
          <a:p>
            <a:pPr eaLnBrk="1" hangingPunct="1"/>
            <a:r>
              <a:rPr lang="en-US" altLang="zh-CN" dirty="0"/>
              <a:t>E.g.  </a:t>
            </a:r>
            <a:r>
              <a:rPr lang="en-US" altLang="zh-CN" i="1" dirty="0"/>
              <a:t>True or false ?</a:t>
            </a:r>
            <a:endParaRPr lang="en-US" altLang="zh-CN" i="1" dirty="0">
              <a:sym typeface="Symbol" pitchFamily="18" charset="2"/>
            </a:endParaRPr>
          </a:p>
          <a:p>
            <a:pPr lvl="1" eaLnBrk="1" hangingPunct="1"/>
            <a:r>
              <a:rPr lang="en-US" altLang="zh-CN" dirty="0">
                <a:sym typeface="Symbol" pitchFamily="18" charset="2"/>
              </a:rPr>
              <a:t>for a relation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defined on schema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if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 satisfies </a:t>
            </a:r>
            <a:r>
              <a:rPr lang="en-US" altLang="zh-CN" dirty="0"/>
              <a:t>f</a:t>
            </a:r>
            <a:r>
              <a:rPr lang="en-US" altLang="zh-CN" dirty="0">
                <a:sym typeface="Symbol" pitchFamily="18" charset="2"/>
              </a:rPr>
              <a:t>unctional dependency FD</a:t>
            </a:r>
            <a:r>
              <a:rPr lang="en-US" altLang="zh-CN" dirty="0"/>
              <a:t> 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}, then FD </a:t>
            </a:r>
            <a:r>
              <a:rPr lang="en-US" altLang="zh-CN" dirty="0"/>
              <a:t>holds on  schema </a:t>
            </a:r>
            <a:r>
              <a:rPr lang="en-US" altLang="zh-CN" i="1" dirty="0"/>
              <a:t>R</a:t>
            </a:r>
            <a:r>
              <a:rPr lang="en-US" altLang="zh-CN" dirty="0"/>
              <a:t> </a:t>
            </a:r>
          </a:p>
          <a:p>
            <a:pPr lvl="1" eaLnBrk="1" hangingPunct="1"/>
            <a:r>
              <a:rPr lang="en-US" altLang="zh-CN" dirty="0"/>
              <a:t> false 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709EC-1526-4076-84F8-6280FD78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1C9D-5B39-450A-A261-B28E19096C41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35346-46E3-4269-A32A-23D2C7EB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83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CC001-A763-45C2-8493-603DBA44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B761F-4175-4B57-9460-E330659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A92-36A8-4F4D-AF74-9C2C0B9BA19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4ED3D3-BAA1-46B3-B08E-D7F62C48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1907466D-EE13-4E60-A0EE-5C0CEEE8B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233" y="6114383"/>
            <a:ext cx="6102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Fig.8.0.5 instance r</a:t>
            </a:r>
            <a:r>
              <a:rPr lang="en-US" altLang="zh-CN" baseline="-25000">
                <a:latin typeface="+mn-lt"/>
              </a:rPr>
              <a:t>1</a:t>
            </a:r>
            <a:r>
              <a:rPr lang="en-US" altLang="zh-CN">
                <a:latin typeface="+mn-lt"/>
              </a:rPr>
              <a:t> and r</a:t>
            </a:r>
            <a:r>
              <a:rPr lang="en-US" altLang="zh-CN" baseline="-25000">
                <a:latin typeface="+mn-lt"/>
              </a:rPr>
              <a:t>2</a:t>
            </a:r>
            <a:r>
              <a:rPr lang="en-US" altLang="zh-CN">
                <a:latin typeface="+mn-lt"/>
              </a:rPr>
              <a:t> defined on schema </a:t>
            </a:r>
            <a:r>
              <a:rPr lang="en-US" altLang="zh-CN" i="1">
                <a:latin typeface="+mn-lt"/>
              </a:rPr>
              <a:t>R</a:t>
            </a:r>
            <a:endParaRPr lang="zh-CN" altLang="en-US" i="1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8E64C9-F1A4-4E08-AF57-9FF4A523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4494" r="14607" b="4120"/>
          <a:stretch>
            <a:fillRect/>
          </a:stretch>
        </p:blipFill>
        <p:spPr bwMode="auto">
          <a:xfrm>
            <a:off x="1844233" y="2151983"/>
            <a:ext cx="2971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E5956590-3826-4087-9EC2-B30D6EA8C2A2}"/>
              </a:ext>
            </a:extLst>
          </p:cNvPr>
          <p:cNvSpPr>
            <a:spLocks/>
          </p:cNvSpPr>
          <p:nvPr/>
        </p:nvSpPr>
        <p:spPr bwMode="auto">
          <a:xfrm>
            <a:off x="3371408" y="3023521"/>
            <a:ext cx="542925" cy="500062"/>
          </a:xfrm>
          <a:custGeom>
            <a:avLst/>
            <a:gdLst>
              <a:gd name="T0" fmla="*/ 2147483647 w 342"/>
              <a:gd name="T1" fmla="*/ 2147483647 h 315"/>
              <a:gd name="T2" fmla="*/ 2147483647 w 342"/>
              <a:gd name="T3" fmla="*/ 2147483647 h 315"/>
              <a:gd name="T4" fmla="*/ 2147483647 w 342"/>
              <a:gd name="T5" fmla="*/ 2147483647 h 315"/>
              <a:gd name="T6" fmla="*/ 2147483647 w 342"/>
              <a:gd name="T7" fmla="*/ 2147483647 h 315"/>
              <a:gd name="T8" fmla="*/ 2147483647 w 342"/>
              <a:gd name="T9" fmla="*/ 2147483647 h 315"/>
              <a:gd name="T10" fmla="*/ 2147483647 w 342"/>
              <a:gd name="T11" fmla="*/ 2147483647 h 315"/>
              <a:gd name="T12" fmla="*/ 2147483647 w 342"/>
              <a:gd name="T13" fmla="*/ 2147483647 h 315"/>
              <a:gd name="T14" fmla="*/ 2147483647 w 342"/>
              <a:gd name="T15" fmla="*/ 2147483647 h 315"/>
              <a:gd name="T16" fmla="*/ 0 w 342"/>
              <a:gd name="T17" fmla="*/ 2147483647 h 315"/>
              <a:gd name="T18" fmla="*/ 2147483647 w 342"/>
              <a:gd name="T19" fmla="*/ 2147483647 h 315"/>
              <a:gd name="T20" fmla="*/ 2147483647 w 342"/>
              <a:gd name="T21" fmla="*/ 2147483647 h 31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2" h="315">
                <a:moveTo>
                  <a:pt x="47" y="27"/>
                </a:moveTo>
                <a:cubicBezTo>
                  <a:pt x="124" y="0"/>
                  <a:pt x="274" y="52"/>
                  <a:pt x="322" y="121"/>
                </a:cubicBezTo>
                <a:cubicBezTo>
                  <a:pt x="328" y="141"/>
                  <a:pt x="342" y="181"/>
                  <a:pt x="342" y="181"/>
                </a:cubicBezTo>
                <a:cubicBezTo>
                  <a:pt x="340" y="194"/>
                  <a:pt x="340" y="208"/>
                  <a:pt x="335" y="221"/>
                </a:cubicBezTo>
                <a:cubicBezTo>
                  <a:pt x="334" y="224"/>
                  <a:pt x="311" y="246"/>
                  <a:pt x="308" y="248"/>
                </a:cubicBezTo>
                <a:cubicBezTo>
                  <a:pt x="260" y="284"/>
                  <a:pt x="204" y="295"/>
                  <a:pt x="148" y="315"/>
                </a:cubicBezTo>
                <a:cubicBezTo>
                  <a:pt x="96" y="304"/>
                  <a:pt x="102" y="301"/>
                  <a:pt x="61" y="275"/>
                </a:cubicBezTo>
                <a:cubicBezTo>
                  <a:pt x="30" y="230"/>
                  <a:pt x="45" y="246"/>
                  <a:pt x="20" y="221"/>
                </a:cubicBezTo>
                <a:cubicBezTo>
                  <a:pt x="14" y="201"/>
                  <a:pt x="0" y="161"/>
                  <a:pt x="0" y="161"/>
                </a:cubicBezTo>
                <a:cubicBezTo>
                  <a:pt x="1" y="151"/>
                  <a:pt x="2" y="95"/>
                  <a:pt x="14" y="74"/>
                </a:cubicBezTo>
                <a:cubicBezTo>
                  <a:pt x="36" y="37"/>
                  <a:pt x="47" y="84"/>
                  <a:pt x="47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C345AAF7-B3E7-4012-9699-906C5C3B6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633" y="3066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AB14AD1D-A265-4ECC-B6AF-2032539C5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633" y="3447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1B02BB44-DC01-49B0-8BF5-5927F8F3F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433" y="3067971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FD0D-0E95-4DFD-B6B1-7BEDF408B7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5433" y="3675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A81AD66F-884D-471B-8725-AF5F16654A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5433" y="4437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57F1761-AFF5-42F0-925F-DEEFD90B1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633" y="3828383"/>
            <a:ext cx="457200" cy="39687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latin typeface="+mn-lt"/>
              </a:rPr>
              <a:t>b</a:t>
            </a:r>
            <a:r>
              <a:rPr lang="en-US" altLang="zh-CN" sz="2000" baseline="-25000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3538039A-1ECA-4888-9AC6-290CC171D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71" y="1756633"/>
            <a:ext cx="39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r</a:t>
            </a:r>
            <a:r>
              <a:rPr lang="en-US" altLang="zh-CN" baseline="-25000" dirty="0">
                <a:latin typeface="+mn-lt"/>
              </a:rPr>
              <a:t>1</a:t>
            </a:r>
            <a:endParaRPr lang="zh-CN" altLang="en-US" baseline="-25000" dirty="0">
              <a:latin typeface="+mn-lt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59CF83F-0D42-4B7E-BB29-1B70F3C9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4494" r="14607" b="4120"/>
          <a:stretch>
            <a:fillRect/>
          </a:stretch>
        </p:blipFill>
        <p:spPr bwMode="auto">
          <a:xfrm>
            <a:off x="5654233" y="2151983"/>
            <a:ext cx="2971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17">
            <a:extLst>
              <a:ext uri="{FF2B5EF4-FFF2-40B4-BE49-F238E27FC236}">
                <a16:creationId xmlns:a16="http://schemas.microsoft.com/office/drawing/2014/main" id="{50CC2B86-769C-4273-ADC3-01CF82DFFF30}"/>
              </a:ext>
            </a:extLst>
          </p:cNvPr>
          <p:cNvSpPr>
            <a:spLocks/>
          </p:cNvSpPr>
          <p:nvPr/>
        </p:nvSpPr>
        <p:spPr bwMode="auto">
          <a:xfrm>
            <a:off x="7181408" y="3023521"/>
            <a:ext cx="542925" cy="500062"/>
          </a:xfrm>
          <a:custGeom>
            <a:avLst/>
            <a:gdLst>
              <a:gd name="T0" fmla="*/ 2147483647 w 342"/>
              <a:gd name="T1" fmla="*/ 2147483647 h 315"/>
              <a:gd name="T2" fmla="*/ 2147483647 w 342"/>
              <a:gd name="T3" fmla="*/ 2147483647 h 315"/>
              <a:gd name="T4" fmla="*/ 2147483647 w 342"/>
              <a:gd name="T5" fmla="*/ 2147483647 h 315"/>
              <a:gd name="T6" fmla="*/ 2147483647 w 342"/>
              <a:gd name="T7" fmla="*/ 2147483647 h 315"/>
              <a:gd name="T8" fmla="*/ 2147483647 w 342"/>
              <a:gd name="T9" fmla="*/ 2147483647 h 315"/>
              <a:gd name="T10" fmla="*/ 2147483647 w 342"/>
              <a:gd name="T11" fmla="*/ 2147483647 h 315"/>
              <a:gd name="T12" fmla="*/ 2147483647 w 342"/>
              <a:gd name="T13" fmla="*/ 2147483647 h 315"/>
              <a:gd name="T14" fmla="*/ 2147483647 w 342"/>
              <a:gd name="T15" fmla="*/ 2147483647 h 315"/>
              <a:gd name="T16" fmla="*/ 0 w 342"/>
              <a:gd name="T17" fmla="*/ 2147483647 h 315"/>
              <a:gd name="T18" fmla="*/ 2147483647 w 342"/>
              <a:gd name="T19" fmla="*/ 2147483647 h 315"/>
              <a:gd name="T20" fmla="*/ 2147483647 w 342"/>
              <a:gd name="T21" fmla="*/ 2147483647 h 31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2" h="315">
                <a:moveTo>
                  <a:pt x="47" y="27"/>
                </a:moveTo>
                <a:cubicBezTo>
                  <a:pt x="124" y="0"/>
                  <a:pt x="274" y="52"/>
                  <a:pt x="322" y="121"/>
                </a:cubicBezTo>
                <a:cubicBezTo>
                  <a:pt x="328" y="141"/>
                  <a:pt x="342" y="181"/>
                  <a:pt x="342" y="181"/>
                </a:cubicBezTo>
                <a:cubicBezTo>
                  <a:pt x="340" y="194"/>
                  <a:pt x="340" y="208"/>
                  <a:pt x="335" y="221"/>
                </a:cubicBezTo>
                <a:cubicBezTo>
                  <a:pt x="334" y="224"/>
                  <a:pt x="311" y="246"/>
                  <a:pt x="308" y="248"/>
                </a:cubicBezTo>
                <a:cubicBezTo>
                  <a:pt x="260" y="284"/>
                  <a:pt x="204" y="295"/>
                  <a:pt x="148" y="315"/>
                </a:cubicBezTo>
                <a:cubicBezTo>
                  <a:pt x="96" y="304"/>
                  <a:pt x="102" y="301"/>
                  <a:pt x="61" y="275"/>
                </a:cubicBezTo>
                <a:cubicBezTo>
                  <a:pt x="30" y="230"/>
                  <a:pt x="45" y="246"/>
                  <a:pt x="20" y="221"/>
                </a:cubicBezTo>
                <a:cubicBezTo>
                  <a:pt x="14" y="201"/>
                  <a:pt x="0" y="161"/>
                  <a:pt x="0" y="161"/>
                </a:cubicBezTo>
                <a:cubicBezTo>
                  <a:pt x="1" y="151"/>
                  <a:pt x="2" y="95"/>
                  <a:pt x="14" y="74"/>
                </a:cubicBezTo>
                <a:cubicBezTo>
                  <a:pt x="36" y="37"/>
                  <a:pt x="47" y="84"/>
                  <a:pt x="47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A6333810-DEA0-4734-BB29-9621D3A90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633" y="3066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B98FB6C4-8FED-4AA9-AA73-476880150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633" y="3447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FD56EA9-6F69-4032-9691-D184C1F8F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433" y="3067971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89CDBF1F-8DF2-4ABB-B1D5-C310654B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5433" y="3294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6878578-305B-4E78-BB4B-9E8B8565B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5433" y="49713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43D8DC92-FC2C-460E-96B0-223D26C8A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671" y="1756633"/>
            <a:ext cx="39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r</a:t>
            </a:r>
            <a:r>
              <a:rPr lang="en-US" altLang="zh-CN" baseline="-25000">
                <a:latin typeface="+mn-lt"/>
              </a:rPr>
              <a:t>2</a:t>
            </a:r>
            <a:endParaRPr lang="zh-CN" altLang="en-US" baseline="-25000">
              <a:latin typeface="+mn-lt"/>
            </a:endParaRPr>
          </a:p>
        </p:txBody>
      </p:sp>
      <p:graphicFrame>
        <p:nvGraphicFramePr>
          <p:cNvPr id="24" name="Group 47">
            <a:extLst>
              <a:ext uri="{FF2B5EF4-FFF2-40B4-BE49-F238E27FC236}">
                <a16:creationId xmlns:a16="http://schemas.microsoft.com/office/drawing/2014/main" id="{85312A54-9FB5-4604-B227-3262108B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19838"/>
              </p:ext>
            </p:extLst>
          </p:nvPr>
        </p:nvGraphicFramePr>
        <p:xfrm>
          <a:off x="5730433" y="4603083"/>
          <a:ext cx="2819400" cy="576263"/>
        </p:xfrm>
        <a:graphic>
          <a:graphicData uri="http://schemas.openxmlformats.org/drawingml/2006/table">
            <a:tbl>
              <a:tblPr/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 Box 42">
            <a:extLst>
              <a:ext uri="{FF2B5EF4-FFF2-40B4-BE49-F238E27FC236}">
                <a16:creationId xmlns:a16="http://schemas.microsoft.com/office/drawing/2014/main" id="{632BF666-A412-4B92-8E80-57DE2C9B8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633" y="4742783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t6</a:t>
            </a:r>
          </a:p>
        </p:txBody>
      </p:sp>
      <p:sp>
        <p:nvSpPr>
          <p:cNvPr id="26" name="Text Box 43">
            <a:extLst>
              <a:ext uri="{FF2B5EF4-FFF2-40B4-BE49-F238E27FC236}">
                <a16:creationId xmlns:a16="http://schemas.microsoft.com/office/drawing/2014/main" id="{7E6DF027-3F44-47B6-881D-6AC2D78FA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817" y="951410"/>
            <a:ext cx="29338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FD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i="1" dirty="0">
                <a:latin typeface="+mn-lt"/>
              </a:rPr>
              <a:t>= {A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>
                <a:latin typeface="+mn-lt"/>
                <a:sym typeface="Symbol" pitchFamily="18" charset="2"/>
              </a:rPr>
              <a:t></a:t>
            </a:r>
            <a:r>
              <a:rPr lang="en-US" altLang="zh-CN" dirty="0">
                <a:latin typeface="+mn-lt"/>
                <a:sym typeface="Monotype Sorts" pitchFamily="2" charset="2"/>
              </a:rPr>
              <a:t> </a:t>
            </a:r>
            <a:r>
              <a:rPr lang="en-US" altLang="zh-CN" i="1" dirty="0">
                <a:latin typeface="+mn-lt"/>
              </a:rPr>
              <a:t>C</a:t>
            </a:r>
            <a:r>
              <a:rPr lang="en-US" altLang="zh-CN" dirty="0">
                <a:latin typeface="+mn-lt"/>
              </a:rPr>
              <a:t>,</a:t>
            </a:r>
            <a:r>
              <a:rPr lang="en-US" altLang="zh-CN" i="1" dirty="0">
                <a:latin typeface="+mn-lt"/>
              </a:rPr>
              <a:t> AB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>
                <a:latin typeface="+mn-lt"/>
                <a:sym typeface="Symbol" pitchFamily="18" charset="2"/>
              </a:rPr>
              <a:t>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i="1" dirty="0">
                <a:latin typeface="+mn-lt"/>
              </a:rPr>
              <a:t>D}</a:t>
            </a:r>
          </a:p>
          <a:p>
            <a:pPr eaLnBrk="1" hangingPunct="1"/>
            <a:r>
              <a:rPr lang="zh-CN" altLang="en-US" i="1" dirty="0">
                <a:latin typeface="+mn-lt"/>
              </a:rPr>
              <a:t>, </a:t>
            </a:r>
            <a:r>
              <a:rPr lang="en-US" altLang="zh-CN" dirty="0">
                <a:latin typeface="+mn-lt"/>
              </a:rPr>
              <a:t>satisfied by  r</a:t>
            </a:r>
            <a:r>
              <a:rPr lang="en-US" altLang="zh-CN" baseline="-25000" dirty="0">
                <a:latin typeface="+mn-lt"/>
              </a:rPr>
              <a:t>1</a:t>
            </a:r>
          </a:p>
        </p:txBody>
      </p:sp>
      <p:sp>
        <p:nvSpPr>
          <p:cNvPr id="27" name="Text Box 44">
            <a:extLst>
              <a:ext uri="{FF2B5EF4-FFF2-40B4-BE49-F238E27FC236}">
                <a16:creationId xmlns:a16="http://schemas.microsoft.com/office/drawing/2014/main" id="{EE1AE61F-824B-445B-A123-8A02F93F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492" y="938710"/>
            <a:ext cx="20849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FD</a:t>
            </a:r>
            <a:r>
              <a:rPr lang="en-US" altLang="zh-CN" baseline="-25000">
                <a:latin typeface="+mn-lt"/>
              </a:rPr>
              <a:t>2</a:t>
            </a:r>
            <a:r>
              <a:rPr lang="en-US" altLang="zh-CN" i="1">
                <a:latin typeface="+mn-lt"/>
              </a:rPr>
              <a:t>= {AB</a:t>
            </a:r>
            <a:r>
              <a:rPr lang="en-US" altLang="zh-CN">
                <a:latin typeface="+mn-lt"/>
              </a:rPr>
              <a:t>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</a:rPr>
              <a:t> </a:t>
            </a:r>
            <a:r>
              <a:rPr lang="en-US" altLang="zh-CN" i="1">
                <a:latin typeface="+mn-lt"/>
              </a:rPr>
              <a:t>D}</a:t>
            </a:r>
          </a:p>
          <a:p>
            <a:pPr eaLnBrk="1" hangingPunct="1"/>
            <a:r>
              <a:rPr lang="zh-CN" altLang="en-US" i="1">
                <a:latin typeface="+mn-lt"/>
              </a:rPr>
              <a:t>, </a:t>
            </a:r>
            <a:r>
              <a:rPr lang="en-US" altLang="zh-CN">
                <a:latin typeface="+mn-lt"/>
              </a:rPr>
              <a:t>satisfied by  r</a:t>
            </a:r>
            <a:r>
              <a:rPr lang="en-US" altLang="zh-CN" baseline="-25000">
                <a:latin typeface="+mn-lt"/>
              </a:rPr>
              <a:t>2</a:t>
            </a:r>
          </a:p>
        </p:txBody>
      </p:sp>
      <p:sp>
        <p:nvSpPr>
          <p:cNvPr id="28" name="Text Box 45">
            <a:extLst>
              <a:ext uri="{FF2B5EF4-FFF2-40B4-BE49-F238E27FC236}">
                <a16:creationId xmlns:a16="http://schemas.microsoft.com/office/drawing/2014/main" id="{A02AF869-5E1D-4597-9481-C458785AB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633" y="5580983"/>
            <a:ext cx="5145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</a:rPr>
              <a:t>A</a:t>
            </a:r>
            <a:r>
              <a:rPr lang="en-US" altLang="zh-CN">
                <a:latin typeface="+mn-lt"/>
              </a:rPr>
              <a:t>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</a:rPr>
              <a:t> </a:t>
            </a:r>
            <a:r>
              <a:rPr lang="en-US" altLang="zh-CN" i="1">
                <a:latin typeface="+mn-lt"/>
              </a:rPr>
              <a:t>C</a:t>
            </a:r>
            <a:r>
              <a:rPr lang="en-US" altLang="zh-CN">
                <a:latin typeface="+mn-lt"/>
              </a:rPr>
              <a:t> does not hold on </a:t>
            </a:r>
            <a:r>
              <a:rPr lang="en-US" altLang="zh-CN" i="1">
                <a:latin typeface="+mn-lt"/>
              </a:rPr>
              <a:t>R, because of </a:t>
            </a:r>
            <a:r>
              <a:rPr lang="en-US" altLang="zh-CN">
                <a:latin typeface="+mn-lt"/>
              </a:rPr>
              <a:t>t6</a:t>
            </a:r>
            <a:endParaRPr lang="zh-CN" altLang="en-US">
              <a:latin typeface="+mn-lt"/>
            </a:endParaRPr>
          </a:p>
        </p:txBody>
      </p:sp>
      <p:sp>
        <p:nvSpPr>
          <p:cNvPr id="29" name="Text Box 46">
            <a:extLst>
              <a:ext uri="{FF2B5EF4-FFF2-40B4-BE49-F238E27FC236}">
                <a16:creationId xmlns:a16="http://schemas.microsoft.com/office/drawing/2014/main" id="{2BEA2796-DE9F-4CC7-AF1D-F26FEFFF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633" y="3828383"/>
            <a:ext cx="457200" cy="39687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latin typeface="+mn-lt"/>
              </a:rPr>
              <a:t>b</a:t>
            </a:r>
            <a:r>
              <a:rPr lang="en-US" altLang="zh-CN" sz="2000" baseline="-25000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FE459E9-AB0F-4CDD-A035-B55FB3681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396" y="5036471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6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B1162-289E-4A00-AD02-1FFDDA25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 as</a:t>
            </a:r>
            <a:r>
              <a:rPr lang="zh-CN" altLang="en-US" dirty="0"/>
              <a:t> </a:t>
            </a:r>
            <a:r>
              <a:rPr lang="en-US" altLang="zh-CN" dirty="0"/>
              <a:t>Integrity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1A18A-D844-4C20-B426-BFDA8F5A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While E-R diagrams describe the objects in practice and the associations among them, f</a:t>
            </a:r>
            <a:r>
              <a:rPr lang="en-US" altLang="zh-CN" sz="2400" dirty="0">
                <a:sym typeface="Symbol" pitchFamily="18" charset="2"/>
              </a:rPr>
              <a:t>unctional dependencies (FDs) illustrate the relationships among the features/attributes of the objects ( i.e. entities or relationships in E-R diagrams)</a:t>
            </a:r>
          </a:p>
          <a:p>
            <a:pPr eaLnBrk="1" hangingPunct="1"/>
            <a:endParaRPr lang="en-US" altLang="zh-CN" sz="2400" dirty="0"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sym typeface="Symbol" pitchFamily="18" charset="2"/>
              </a:rPr>
              <a:t>How to guarantee the FD in DBS?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Times New Roman" pitchFamily="18" charset="0"/>
              </a:rPr>
              <a:t>   </a:t>
            </a:r>
            <a:r>
              <a:rPr lang="en-US" altLang="zh-CN" dirty="0">
                <a:cs typeface="Times New Roman" pitchFamily="18" charset="0"/>
              </a:rPr>
              <a:t>integrity mechanisms in DBMS, i.e. keys, assertions, triggers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Times New Roman" pitchFamily="18" charset="0"/>
              </a:rPr>
              <a:t>         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D66F5-F2B9-491F-A204-AEB2CA0A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772E-DD6A-4AC3-A279-B4E1CF35ABC2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5DEA25-1C26-43FD-A7F2-2CEF62E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63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D9A90-7084-4DDC-8AEE-476D170C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FD holds on R  vs  FD is satisfied by r(R)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9FE51-4304-4909-9F7D-631959AC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ym typeface="Symbol" pitchFamily="18" charset="2"/>
              </a:rPr>
              <a:t>FD holds on</a:t>
            </a:r>
            <a:r>
              <a:rPr lang="en-US" altLang="zh-CN" i="1" dirty="0">
                <a:sym typeface="Symbol" pitchFamily="18" charset="2"/>
              </a:rPr>
              <a:t> R</a:t>
            </a:r>
            <a:endParaRPr lang="en-US" altLang="zh-CN" i="1" dirty="0"/>
          </a:p>
          <a:p>
            <a:pPr lvl="1" eaLnBrk="1" hangingPunct="1"/>
            <a:r>
              <a:rPr lang="en-US" altLang="zh-CN" dirty="0"/>
              <a:t> </a:t>
            </a:r>
            <a:r>
              <a:rPr lang="zh-CN" altLang="en-US" dirty="0"/>
              <a:t>定义在</a:t>
            </a:r>
            <a:r>
              <a:rPr lang="en-US" altLang="zh-CN" dirty="0"/>
              <a:t>R</a:t>
            </a:r>
            <a:r>
              <a:rPr lang="zh-CN" altLang="en-US" dirty="0"/>
              <a:t>的属性间的语义约束，或</a:t>
            </a:r>
            <a:r>
              <a:rPr lang="en-US" altLang="zh-CN" dirty="0"/>
              <a:t>R</a:t>
            </a:r>
            <a:r>
              <a:rPr lang="zh-CN" altLang="en-US" dirty="0"/>
              <a:t>的属性间体现出的语义约束</a:t>
            </a:r>
          </a:p>
          <a:p>
            <a:pPr lvl="1" eaLnBrk="1" hangingPunct="1"/>
            <a:r>
              <a:rPr lang="zh-CN" altLang="en-US" dirty="0">
                <a:sym typeface="Symbol" pitchFamily="18" charset="2"/>
              </a:rPr>
              <a:t>从设计角度，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应满足的约束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FD is satisfied by r(R)</a:t>
            </a:r>
            <a:endParaRPr lang="en-US" altLang="zh-CN" i="1" dirty="0"/>
          </a:p>
          <a:p>
            <a:pPr lvl="1" eaLnBrk="1" hangingPunct="1"/>
            <a:r>
              <a:rPr lang="en-US" altLang="zh-CN" dirty="0"/>
              <a:t> </a:t>
            </a:r>
            <a:r>
              <a:rPr lang="zh-CN" altLang="en-US" dirty="0"/>
              <a:t>根据 </a:t>
            </a:r>
            <a:r>
              <a:rPr lang="en-US" altLang="zh-CN" i="1" dirty="0"/>
              <a:t>R</a:t>
            </a:r>
            <a:r>
              <a:rPr lang="zh-CN" altLang="en-US" dirty="0"/>
              <a:t>构造的实际数据</a:t>
            </a:r>
            <a:r>
              <a:rPr lang="en-US" altLang="zh-CN" dirty="0">
                <a:solidFill>
                  <a:schemeClr val="tx2"/>
                </a:solidFill>
              </a:rPr>
              <a:t>r(R)</a:t>
            </a:r>
            <a:r>
              <a:rPr lang="zh-CN" altLang="en-US" dirty="0"/>
              <a:t>是否满足语义约束</a:t>
            </a:r>
            <a:r>
              <a:rPr lang="en-US" altLang="zh-CN" dirty="0"/>
              <a:t>FD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C2716-A1B8-415E-B8C9-BDD39DAA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E5A4D-1FFA-4B5F-8C0C-3CA544E4C53B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E84004-FB66-4605-BB1C-89D94869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79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D3146-D6D3-491D-9971-D09A6153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Use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393FA-3937-4CE8-BC2C-D24D419C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We use functional dependencies to: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test relations to see if they are legal under a given set of functional dependencies. 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 If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legal under a set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of functional dependencies, we say that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satisfies </a:t>
            </a:r>
            <a:r>
              <a:rPr lang="en-US" altLang="zh-CN" i="1" dirty="0">
                <a:cs typeface="Times New Roman" pitchFamily="18" charset="0"/>
              </a:rPr>
              <a:t>F.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en-US" altLang="zh-CN" dirty="0">
                <a:cs typeface="Times New Roman" pitchFamily="18" charset="0"/>
              </a:rPr>
              <a:t>specify constraints on the set of legal relations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We say that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holds on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if all legal relations 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satisfy the set of functional dependencies </a:t>
            </a:r>
            <a:r>
              <a:rPr lang="en-US" altLang="zh-CN" i="1" dirty="0">
                <a:cs typeface="Times New Roman" pitchFamily="18" charset="0"/>
              </a:rPr>
              <a:t>F.</a:t>
            </a:r>
          </a:p>
          <a:p>
            <a:r>
              <a:rPr lang="en-US" altLang="zh-CN" dirty="0">
                <a:cs typeface="Times New Roman" pitchFamily="18" charset="0"/>
              </a:rPr>
              <a:t>Note:  A specific instance of a relation schema may satisfy a functional dependency even if the functional dependency does not hold on all legal instances. 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For example, a specific instance of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may, by chance, satisfy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</a:t>
            </a:r>
            <a:r>
              <a:rPr lang="en-US" altLang="zh-CN" i="1" dirty="0">
                <a:cs typeface="Times New Roman" pitchFamily="18" charset="0"/>
              </a:rPr>
              <a:t>name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ID.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65439-FD8C-4BDB-84E0-70C50DA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AE80-6C09-4A81-8D8A-64C2D773C34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691D84-DDC2-4423-918E-858F3E78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895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783B4-4A59-4DE7-A765-21F9374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Trivial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9440C-31D4-433C-BCEA-C7A6C2A4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Monotype Sorts" pitchFamily="-84" charset="2"/>
              </a:rPr>
              <a:t>functional dependency is </a:t>
            </a:r>
            <a:r>
              <a:rPr lang="en-US" altLang="en-US" b="1" dirty="0">
                <a:solidFill>
                  <a:srgbClr val="002060"/>
                </a:solidFill>
                <a:sym typeface="Monotype Sorts" pitchFamily="-84" charset="2"/>
              </a:rPr>
              <a:t>trivial</a:t>
            </a:r>
            <a:r>
              <a:rPr lang="en-US" altLang="en-US" dirty="0">
                <a:sym typeface="Monotype Sorts" pitchFamily="-84" charset="2"/>
              </a:rPr>
              <a:t> if it is satisfied by all instances of a relation</a:t>
            </a:r>
          </a:p>
          <a:p>
            <a:r>
              <a:rPr lang="en-US" altLang="en-US" dirty="0">
                <a:sym typeface="Monotype Sorts" pitchFamily="-84" charset="2"/>
              </a:rPr>
              <a:t>Example</a:t>
            </a:r>
            <a:r>
              <a:rPr lang="en-US" altLang="en-US" i="1" dirty="0">
                <a:sym typeface="Monotype Sorts" pitchFamily="-84" charset="2"/>
              </a:rPr>
              <a:t>: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 ID, 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ID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 name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name</a:t>
            </a:r>
          </a:p>
          <a:p>
            <a:r>
              <a:rPr lang="en-US" altLang="en-US" dirty="0">
                <a:sym typeface="Monotype Sorts" pitchFamily="-84" charset="2"/>
              </a:rPr>
              <a:t>In general,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is trivial if</a:t>
            </a:r>
            <a:r>
              <a:rPr lang="en-US" altLang="en-US" i="1" dirty="0">
                <a:sym typeface="Symbol" panose="05050102010706020507" pitchFamily="18" charset="2"/>
              </a:rPr>
              <a:t> </a:t>
            </a:r>
            <a:r>
              <a:rPr lang="en-US" altLang="en-US" dirty="0">
                <a:sym typeface="Symbol" panose="05050102010706020507" pitchFamily="18" charset="2"/>
              </a:rPr>
              <a:t>   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BA03A-AB54-4C76-89AF-BF3BCE94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09C1-D87F-4930-95B7-B3A8B33CBDB2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638E35-F0EA-4335-9D5C-9D25C649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55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FBFA4-02FE-4813-BF68-DEED8A39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Transitive 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B8593-E368-42D5-A31F-8ADCA68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A functional dependency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="1" dirty="0"/>
              <a:t> </a:t>
            </a:r>
            <a:r>
              <a:rPr lang="en-US" altLang="zh-CN" b="1" dirty="0">
                <a:sym typeface="Symbol" pitchFamily="18" charset="2"/>
              </a:rPr>
              <a:t> </a:t>
            </a:r>
            <a:r>
              <a:rPr lang="zh-CN" altLang="en-US" b="1" dirty="0">
                <a:sym typeface="Symbol" pitchFamily="18" charset="2"/>
              </a:rPr>
              <a:t></a:t>
            </a:r>
            <a:r>
              <a:rPr lang="en-US" altLang="zh-CN" b="1" dirty="0"/>
              <a:t> </a:t>
            </a:r>
            <a:r>
              <a:rPr lang="en-US" altLang="zh-CN" dirty="0">
                <a:sym typeface="Monotype Sorts" pitchFamily="2" charset="2"/>
              </a:rPr>
              <a:t>is </a:t>
            </a:r>
            <a:r>
              <a:rPr lang="en-US" altLang="zh-CN" i="1" dirty="0">
                <a:solidFill>
                  <a:schemeClr val="tx2"/>
                </a:solidFill>
                <a:sym typeface="Monotype Sorts" pitchFamily="2" charset="2"/>
              </a:rPr>
              <a:t>transitive</a:t>
            </a:r>
            <a:r>
              <a:rPr lang="en-US" altLang="zh-CN" dirty="0">
                <a:sym typeface="Monotype Sorts" pitchFamily="2" charset="2"/>
              </a:rPr>
              <a:t>, if</a:t>
            </a:r>
          </a:p>
          <a:p>
            <a:pPr lvl="1"/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="1" dirty="0"/>
              <a:t> </a:t>
            </a:r>
            <a:r>
              <a:rPr lang="en-US" altLang="zh-CN" b="1" dirty="0">
                <a:sym typeface="Symbol" pitchFamily="18" charset="2"/>
              </a:rPr>
              <a:t> 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b="1" dirty="0"/>
              <a:t> </a:t>
            </a:r>
            <a:r>
              <a:rPr lang="zh-CN" altLang="en-US" b="1" dirty="0"/>
              <a:t>，（ </a:t>
            </a:r>
            <a:r>
              <a:rPr lang="zh-CN" altLang="en-US" i="1" dirty="0">
                <a:sym typeface="Symbol" pitchFamily="18" charset="2"/>
              </a:rPr>
              <a:t></a:t>
            </a:r>
            <a:r>
              <a:rPr lang="zh-CN" altLang="en-US" b="1" dirty="0"/>
              <a:t> </a:t>
            </a:r>
            <a:r>
              <a:rPr lang="en-US" altLang="zh-CN" dirty="0">
                <a:sym typeface="Symbol" pitchFamily="18" charset="2"/>
              </a:rPr>
              <a:t></a:t>
            </a:r>
            <a:r>
              <a:rPr lang="zh-CN" altLang="en-US" b="1" dirty="0"/>
              <a:t> </a:t>
            </a:r>
            <a:r>
              <a:rPr lang="zh-CN" altLang="en-US" dirty="0">
                <a:sym typeface="Symbol" pitchFamily="18" charset="2"/>
              </a:rPr>
              <a:t></a:t>
            </a:r>
            <a:r>
              <a:rPr lang="zh-CN" altLang="en-US" b="1" dirty="0"/>
              <a:t> ）， </a:t>
            </a:r>
            <a:r>
              <a:rPr lang="zh-CN" altLang="en-US" i="1" dirty="0">
                <a:sym typeface="Symbol" pitchFamily="18" charset="2"/>
              </a:rPr>
              <a:t> </a:t>
            </a:r>
            <a:r>
              <a:rPr lang="zh-CN" altLang="en-US" b="1" dirty="0">
                <a:sym typeface="Symbol" pitchFamily="18" charset="2"/>
              </a:rPr>
              <a:t></a:t>
            </a:r>
            <a:r>
              <a:rPr lang="zh-CN" altLang="en-US" b="1" dirty="0"/>
              <a:t> </a:t>
            </a:r>
            <a:r>
              <a:rPr lang="zh-CN" altLang="en-US" dirty="0">
                <a:sym typeface="Symbol" pitchFamily="18" charset="2"/>
              </a:rPr>
              <a:t></a:t>
            </a:r>
            <a:r>
              <a:rPr lang="zh-CN" altLang="en-US" b="1" dirty="0"/>
              <a:t> ， </a:t>
            </a:r>
            <a:r>
              <a:rPr lang="zh-CN" altLang="en-US" i="1" dirty="0">
                <a:sym typeface="Symbol" pitchFamily="18" charset="2"/>
              </a:rPr>
              <a:t></a:t>
            </a:r>
            <a:r>
              <a:rPr lang="zh-CN" altLang="en-US" b="1" dirty="0"/>
              <a:t> </a:t>
            </a:r>
            <a:r>
              <a:rPr lang="zh-CN" altLang="en-US" b="1" dirty="0">
                <a:sym typeface="Symbol" pitchFamily="18" charset="2"/>
              </a:rPr>
              <a:t></a:t>
            </a:r>
            <a:r>
              <a:rPr lang="zh-CN" altLang="en-US" b="1" dirty="0"/>
              <a:t> </a:t>
            </a:r>
            <a:r>
              <a:rPr lang="zh-CN" altLang="en-US" b="1" dirty="0">
                <a:sym typeface="Symbol" pitchFamily="18" charset="2"/>
              </a:rPr>
              <a:t>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lvl="1"/>
            <a:r>
              <a:rPr lang="zh-CN" altLang="en-US" dirty="0">
                <a:sym typeface="Symbol" pitchFamily="18" charset="2"/>
              </a:rPr>
              <a:t></a:t>
            </a:r>
            <a:r>
              <a:rPr lang="en-US" altLang="zh-CN" dirty="0"/>
              <a:t> is called transitive dependent on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 </a:t>
            </a:r>
          </a:p>
          <a:p>
            <a:pPr lvl="2"/>
            <a:r>
              <a:rPr lang="zh-CN" altLang="en-US" dirty="0"/>
              <a:t>传递函数依赖</a:t>
            </a:r>
          </a:p>
          <a:p>
            <a:pPr marL="742950" lvl="1" indent="-285750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CN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E.g.  </a:t>
            </a:r>
            <a:r>
              <a:rPr lang="en-US" altLang="zh-CN" i="1" dirty="0">
                <a:cs typeface="Times New Roman" pitchFamily="18" charset="0"/>
              </a:rPr>
              <a:t>Student</a:t>
            </a:r>
            <a:r>
              <a:rPr lang="en-US" altLang="zh-CN" i="1" dirty="0"/>
              <a:t>(</a:t>
            </a:r>
            <a:r>
              <a:rPr lang="en-US" altLang="zh-CN" i="1" u="sng" dirty="0" err="1">
                <a:cs typeface="Times New Roman" pitchFamily="18" charset="0"/>
              </a:rPr>
              <a:t>sno</a:t>
            </a:r>
            <a:r>
              <a:rPr lang="en-US" altLang="zh-CN" i="1" dirty="0"/>
              <a:t>, </a:t>
            </a:r>
            <a:r>
              <a:rPr lang="en-US" altLang="zh-CN" i="1" dirty="0" err="1">
                <a:cs typeface="Times New Roman" pitchFamily="18" charset="0"/>
              </a:rPr>
              <a:t>sname</a:t>
            </a:r>
            <a:r>
              <a:rPr lang="en-US" altLang="zh-CN" i="1" dirty="0"/>
              <a:t>, a</a:t>
            </a:r>
            <a:r>
              <a:rPr lang="en-US" altLang="zh-CN" i="1" dirty="0">
                <a:cs typeface="Times New Roman" pitchFamily="18" charset="0"/>
              </a:rPr>
              <a:t>ddress</a:t>
            </a:r>
            <a:r>
              <a:rPr lang="en-US" altLang="zh-CN" i="1" dirty="0"/>
              <a:t>, depart</a:t>
            </a:r>
            <a:r>
              <a:rPr lang="en-US" altLang="zh-CN" dirty="0"/>
              <a:t>) </a:t>
            </a:r>
            <a:endParaRPr lang="en-US" altLang="zh-CN" dirty="0">
              <a:sym typeface="Monotype Sorts" pitchFamily="2" charset="2"/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altLang="zh-CN" dirty="0"/>
              <a:t>for </a:t>
            </a:r>
            <a:r>
              <a:rPr lang="en-US" altLang="zh-CN" i="1" dirty="0"/>
              <a:t>transitive</a:t>
            </a:r>
            <a:r>
              <a:rPr lang="en-US" altLang="zh-CN" dirty="0"/>
              <a:t> dependency</a:t>
            </a: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i="1" dirty="0" err="1"/>
              <a:t>sno→address</a:t>
            </a:r>
            <a:endParaRPr lang="en-US" altLang="zh-CN" i="1" dirty="0"/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, there are </a:t>
            </a: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i="1" dirty="0" err="1">
                <a:cs typeface="Times New Roman" pitchFamily="18" charset="0"/>
              </a:rPr>
              <a:t>sno</a:t>
            </a:r>
            <a:r>
              <a:rPr lang="en-US" altLang="zh-CN" i="1" dirty="0" err="1">
                <a:sym typeface="Symbol" pitchFamily="18" charset="2"/>
              </a:rPr>
              <a:t></a:t>
            </a:r>
            <a:r>
              <a:rPr lang="en-US" altLang="zh-CN" i="1" dirty="0" err="1"/>
              <a:t>sname</a:t>
            </a:r>
            <a:r>
              <a:rPr lang="en-US" altLang="zh-CN" i="1" dirty="0"/>
              <a:t>, </a:t>
            </a:r>
            <a:r>
              <a:rPr lang="en-US" altLang="zh-CN" i="1" dirty="0" err="1"/>
              <a:t>sname</a:t>
            </a:r>
            <a:r>
              <a:rPr lang="en-US" altLang="zh-CN" i="1" dirty="0">
                <a:sym typeface="Symbol" pitchFamily="18" charset="2"/>
              </a:rPr>
              <a:t></a:t>
            </a:r>
            <a:r>
              <a:rPr lang="en-US" altLang="zh-CN" i="1" dirty="0"/>
              <a:t> address</a:t>
            </a:r>
          </a:p>
          <a:p>
            <a:endParaRPr lang="en-US" altLang="zh-CN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CD3FC-B206-4A86-99B6-52639FE7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99C8-8F02-4F9A-8BFC-16F2DB5D040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EC6251-E8E5-4049-BE76-CCE06C6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87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C1399-9409-4775-BD6A-35161B96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Partial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F4953-5263-4813-9DBD-F49C38E23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Monotype Sorts" pitchFamily="2" charset="2"/>
              </a:rPr>
              <a:t>A functional dependency 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</a:t>
            </a:r>
            <a:r>
              <a:rPr lang="en-US" altLang="zh-CN" dirty="0">
                <a:sym typeface="Monotype Sorts" pitchFamily="2" charset="2"/>
              </a:rPr>
              <a:t>is </a:t>
            </a:r>
            <a:r>
              <a:rPr lang="en-US" altLang="zh-CN" i="1" dirty="0">
                <a:solidFill>
                  <a:schemeClr val="tx2"/>
                </a:solidFill>
                <a:sym typeface="Monotype Sorts" pitchFamily="2" charset="2"/>
              </a:rPr>
              <a:t>partial</a:t>
            </a:r>
            <a:r>
              <a:rPr lang="en-US" altLang="zh-CN" dirty="0">
                <a:sym typeface="Monotype Sorts" pitchFamily="2" charset="2"/>
              </a:rPr>
              <a:t> if there is a proper subset</a:t>
            </a:r>
            <a:r>
              <a:rPr lang="en-US" altLang="zh-CN" dirty="0">
                <a:sym typeface="Symbol" pitchFamily="18" charset="2"/>
              </a:rPr>
              <a:t>  of , i.e.  , such that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 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Monotype Sorts" pitchFamily="2" charset="2"/>
              </a:rPr>
              <a:t>  is called partially dependent on </a:t>
            </a:r>
            <a:r>
              <a:rPr lang="en-US" altLang="zh-CN" dirty="0">
                <a:sym typeface="Symbol" pitchFamily="18" charset="2"/>
              </a:rPr>
              <a:t>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sym typeface="Symbol" pitchFamily="18" charset="2"/>
              </a:rPr>
              <a:t>部分函数依赖</a:t>
            </a:r>
            <a:endParaRPr lang="en-US" altLang="zh-CN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</a:t>
            </a:r>
            <a:r>
              <a:rPr lang="zh-CN" altLang="en-US" dirty="0">
                <a:sym typeface="Symbol" pitchFamily="18" charset="2"/>
              </a:rPr>
              <a:t>非最小化/冗余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E.g. Student</a:t>
            </a:r>
            <a:r>
              <a:rPr lang="en-US" altLang="zh-CN" dirty="0"/>
              <a:t>(</a:t>
            </a:r>
            <a:r>
              <a:rPr lang="en-US" altLang="zh-CN" i="1" dirty="0" err="1">
                <a:cs typeface="Times New Roman" pitchFamily="18" charset="0"/>
              </a:rPr>
              <a:t>sno</a:t>
            </a:r>
            <a:r>
              <a:rPr lang="en-US" altLang="zh-CN" i="1" dirty="0"/>
              <a:t>, </a:t>
            </a:r>
            <a:r>
              <a:rPr lang="en-US" altLang="zh-CN" i="1" dirty="0" err="1">
                <a:cs typeface="Times New Roman" pitchFamily="18" charset="0"/>
              </a:rPr>
              <a:t>sname</a:t>
            </a:r>
            <a:r>
              <a:rPr lang="en-US" altLang="zh-CN" i="1" dirty="0"/>
              <a:t>, a</a:t>
            </a:r>
            <a:r>
              <a:rPr lang="en-US" altLang="zh-CN" i="1" dirty="0">
                <a:cs typeface="Times New Roman" pitchFamily="18" charset="0"/>
              </a:rPr>
              <a:t>ddress</a:t>
            </a:r>
            <a:r>
              <a:rPr lang="en-US" altLang="zh-CN" i="1" dirty="0"/>
              <a:t>, depart</a:t>
            </a:r>
            <a:r>
              <a:rPr lang="en-US" altLang="zh-CN" dirty="0"/>
              <a:t>) </a:t>
            </a:r>
            <a:endParaRPr lang="zh-CN" altLang="en-US" dirty="0">
              <a:sym typeface="Monotype Sort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for </a:t>
            </a:r>
            <a:r>
              <a:rPr lang="en-US" altLang="zh-CN" i="1" dirty="0"/>
              <a:t>partial</a:t>
            </a:r>
            <a:r>
              <a:rPr lang="en-US" altLang="zh-CN" dirty="0"/>
              <a:t> dependency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   (</a:t>
            </a:r>
            <a:r>
              <a:rPr lang="en-US" altLang="zh-CN" i="1" dirty="0" err="1"/>
              <a:t>sno</a:t>
            </a:r>
            <a:r>
              <a:rPr lang="en-US" altLang="zh-CN" i="1" dirty="0"/>
              <a:t>, </a:t>
            </a:r>
            <a:r>
              <a:rPr lang="en-US" altLang="zh-CN" i="1" dirty="0" err="1"/>
              <a:t>sname</a:t>
            </a:r>
            <a:r>
              <a:rPr lang="en-US" altLang="zh-CN" dirty="0"/>
              <a:t>)→</a:t>
            </a:r>
            <a:r>
              <a:rPr lang="en-US" altLang="zh-CN" i="1" dirty="0"/>
              <a:t>address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, there are     </a:t>
            </a:r>
            <a:r>
              <a:rPr lang="en-US" altLang="zh-CN" i="1" dirty="0" err="1"/>
              <a:t>sname→address</a:t>
            </a:r>
            <a:r>
              <a:rPr lang="en-US" altLang="zh-CN" i="1" dirty="0"/>
              <a:t>, </a:t>
            </a:r>
            <a:r>
              <a:rPr lang="en-US" altLang="zh-CN" i="1" dirty="0" err="1"/>
              <a:t>sno</a:t>
            </a:r>
            <a:r>
              <a:rPr lang="en-US" altLang="zh-CN" dirty="0" err="1"/>
              <a:t>→</a:t>
            </a:r>
            <a:r>
              <a:rPr lang="en-US" altLang="zh-CN" i="1" dirty="0" err="1"/>
              <a:t>address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E750-246B-4A20-85AD-0A524751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49B2-5123-457D-B5B0-BCDDC2D2E63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4E632-FF7F-4C19-8584-5601E1C2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94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3F87-E2EE-4EC4-B3BF-92C63583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>
                <a:cs typeface="Times New Roman" pitchFamily="18" charset="0"/>
              </a:rPr>
              <a:t>7.1 </a:t>
            </a:r>
            <a:r>
              <a:rPr lang="en-US" altLang="zh-CN" sz="2800" dirty="0">
                <a:solidFill>
                  <a:schemeClr val="tx2"/>
                </a:solidFill>
              </a:rPr>
              <a:t>Features of Good Relational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EB936-448C-4B38-B904-EA200F6F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/>
          </a:bodyPr>
          <a:lstStyle/>
          <a:p>
            <a:pPr marL="285750" indent="-285750" eaLnBrk="1" hangingPunct="1"/>
            <a:r>
              <a:rPr lang="en-US" altLang="zh-CN" dirty="0">
                <a:cs typeface="Times New Roman" pitchFamily="18" charset="0"/>
              </a:rPr>
              <a:t>As shown in Fig. 7.0.1, logical DBS design consists of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initial relational schema generating (§6.6)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relational schema normalizing  </a:t>
            </a:r>
          </a:p>
          <a:p>
            <a:pPr marL="285750" indent="-285750" eaLnBrk="1" hangingPunct="1"/>
            <a:endParaRPr lang="en-US" altLang="zh-CN" dirty="0">
              <a:cs typeface="Times New Roman" pitchFamily="18" charset="0"/>
            </a:endParaRPr>
          </a:p>
          <a:p>
            <a:pPr marL="285750" indent="-285750" eaLnBrk="1" hangingPunct="1"/>
            <a:r>
              <a:rPr lang="en-US" altLang="zh-CN" dirty="0">
                <a:cs typeface="Times New Roman" pitchFamily="18" charset="0"/>
              </a:rPr>
              <a:t>A bad DB design, i.e. schema not being normalized well, may result in  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Pitfalls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repetition of information 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inability to represent certain information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A8103-0CF1-4980-BA2F-2FAE0295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1D31-F793-4447-A9DA-ABD3F414204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C6197-54F2-4B68-AF11-774606D3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436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0201-D83B-4F8F-A7E6-7B24A9D3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5E8B6-A1ED-49C0-8353-AF49A580D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We can use functional dependencies to show when certain decomposition are lossless.  </a:t>
            </a: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For the case of</a:t>
            </a:r>
            <a:r>
              <a:rPr lang="en-US" altLang="en-US" i="1" dirty="0"/>
              <a:t> R</a:t>
            </a:r>
            <a:r>
              <a:rPr lang="en-US" altLang="en-US" dirty="0"/>
              <a:t> = (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i="1" dirty="0"/>
              <a:t>, R</a:t>
            </a:r>
            <a:r>
              <a:rPr lang="en-US" altLang="en-US" baseline="-25000" dirty="0"/>
              <a:t>2</a:t>
            </a:r>
            <a:r>
              <a:rPr lang="en-US" altLang="en-US" dirty="0"/>
              <a:t>)</a:t>
            </a:r>
            <a:r>
              <a:rPr lang="en-US" altLang="en-US" i="1" dirty="0"/>
              <a:t>,</a:t>
            </a:r>
            <a:r>
              <a:rPr lang="en-US" altLang="en-US" dirty="0"/>
              <a:t> we require that for all possible relations </a:t>
            </a:r>
            <a:r>
              <a:rPr lang="en-US" altLang="en-US" i="1" dirty="0"/>
              <a:t>r</a:t>
            </a:r>
            <a:r>
              <a:rPr lang="en-US" altLang="en-US" dirty="0"/>
              <a:t> on schema </a:t>
            </a:r>
            <a:r>
              <a:rPr lang="en-US" altLang="en-US" i="1" dirty="0"/>
              <a:t>R</a:t>
            </a:r>
          </a:p>
          <a:p>
            <a:pPr>
              <a:buFont typeface="Monotype Sorts" pitchFamily="-84" charset="2"/>
              <a:buNone/>
              <a:tabLst>
                <a:tab pos="2292350" algn="l"/>
                <a:tab pos="2976563" algn="l"/>
              </a:tabLst>
            </a:pPr>
            <a:r>
              <a:rPr lang="en-US" altLang="en-US" baseline="-25000" dirty="0"/>
              <a:t>		</a:t>
            </a:r>
            <a:r>
              <a:rPr lang="en-US" altLang="en-US" i="1" dirty="0"/>
              <a:t>r =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>
                <a:sym typeface="Symbol" panose="05050102010706020507" pitchFamily="18" charset="2"/>
              </a:rPr>
              <a:t>R1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)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R2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) </a:t>
            </a: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A decomposition of </a:t>
            </a:r>
            <a:r>
              <a:rPr lang="en-US" altLang="en-US" i="1" dirty="0"/>
              <a:t>R</a:t>
            </a:r>
            <a:r>
              <a:rPr lang="en-US" altLang="en-US" dirty="0"/>
              <a:t> into </a:t>
            </a:r>
            <a:r>
              <a:rPr kumimoji="0" lang="en-US" altLang="en-US" i="1" dirty="0"/>
              <a:t>R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R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is lossless decomposition  if at</a:t>
            </a:r>
            <a:r>
              <a:rPr lang="en-US" altLang="en-US" dirty="0"/>
              <a:t> least one of the following dependencies is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:</a:t>
            </a:r>
          </a:p>
          <a:p>
            <a:pPr lvl="1">
              <a:tabLst>
                <a:tab pos="2292350" algn="l"/>
                <a:tab pos="2976563" algn="l"/>
              </a:tabLst>
            </a:pP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</a:p>
          <a:p>
            <a:pPr lvl="1">
              <a:tabLst>
                <a:tab pos="2292350" algn="l"/>
                <a:tab pos="2976563" algn="l"/>
              </a:tabLst>
            </a:pP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zh-CN" dirty="0">
                <a:sym typeface="Symbol" panose="05050102010706020507" pitchFamily="18" charset="2"/>
              </a:rPr>
              <a:t>If only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 </a:t>
            </a:r>
            <a:r>
              <a:rPr lang="en-US" altLang="zh-CN" dirty="0">
                <a:sym typeface="Symbol" panose="05050102010706020507" pitchFamily="18" charset="2"/>
              </a:rPr>
              <a:t>holds, then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is the primary key of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>
                <a:sym typeface="Symbol" panose="05050102010706020507" pitchFamily="18" charset="2"/>
              </a:rPr>
              <a:t>, and the foreign key of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2292350" algn="l"/>
                <a:tab pos="297656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above functional dependencies are a sufficient condition for lossless join decomposition; the dependencies are a necessary condition only if all constraints are functional dependencies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4A302-70AA-4307-AFA4-34A4E024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BDAE-B2E2-4EF5-96A0-31B6EC5F413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B2F20F-9557-4DBC-8E88-3303FC55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4444080-E073-4B30-9546-FB9FFB94CD4F}"/>
              </a:ext>
            </a:extLst>
          </p:cNvPr>
          <p:cNvSpPr>
            <a:spLocks/>
          </p:cNvSpPr>
          <p:nvPr/>
        </p:nvSpPr>
        <p:spPr bwMode="auto">
          <a:xfrm>
            <a:off x="3937604" y="1840109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06F9A-09E8-41E1-A9A0-46A7FC57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B41C9-76F7-45E7-9795-043D4658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     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Note: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 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dirty="0">
                <a:sym typeface="Monotype Sorts" pitchFamily="-84" charset="2"/>
              </a:rPr>
              <a:t>is a shorthand notation for 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B, C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i="1" dirty="0">
              <a:sym typeface="Monotype Sorts" pitchFamily="-84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ED50E-AD64-4BEC-B1FD-9065EB44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9B42E-54A2-47AC-8A6B-42EAFCF6A421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04098-D60D-497A-A539-BFB2C324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143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6C911-BE32-4C0D-8C42-109A0A3B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5B542-8140-48F5-BAC1-0BC5145AE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Testing functional dependency constraints each time the database is updated can be costly</a:t>
            </a:r>
          </a:p>
          <a:p>
            <a:pPr>
              <a:defRPr/>
            </a:pPr>
            <a:r>
              <a:rPr lang="en-US" altLang="en-US" sz="2400" dirty="0"/>
              <a:t>It is useful to design the database in a way that constraints can be tested efficiently.  </a:t>
            </a:r>
          </a:p>
          <a:p>
            <a:pPr>
              <a:defRPr/>
            </a:pPr>
            <a:r>
              <a:rPr lang="en-US" altLang="en-US" sz="2400" dirty="0"/>
              <a:t>If testing a functional dependency can be done by considering just one relation, then the cost of testing this constraint is low</a:t>
            </a:r>
          </a:p>
          <a:p>
            <a:pPr>
              <a:defRPr/>
            </a:pPr>
            <a:r>
              <a:rPr lang="en-US" altLang="en-US" sz="2400" dirty="0"/>
              <a:t>When decomposing a relation it is possible that it is no longer possible to do the testing without having to perform a Cartesian Produced.</a:t>
            </a:r>
          </a:p>
          <a:p>
            <a:pPr>
              <a:defRPr/>
            </a:pPr>
            <a:r>
              <a:rPr lang="en-US" altLang="en-US" sz="2400" dirty="0"/>
              <a:t>A decomposition that makes it computationally hard to enforce functional dependency is said to be NOT </a:t>
            </a:r>
            <a:r>
              <a:rPr lang="en-US" altLang="en-US" sz="2400" b="1" dirty="0">
                <a:solidFill>
                  <a:srgbClr val="002060"/>
                </a:solidFill>
              </a:rPr>
              <a:t>dependency preserving</a:t>
            </a:r>
            <a:r>
              <a:rPr lang="en-US" altLang="en-US" sz="2400" dirty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14485-7B52-47FD-A00C-39BB2490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9CE6-5E7E-4DD8-ABD3-4D3DCE1A5AA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ED7B7B-4B7C-4F5E-8671-2604B73A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604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AA993-8F22-44A5-845E-BF22C661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42F6-A65A-47C0-8557-E7DA6247A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Consider a schema: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</a:t>
            </a:r>
            <a:r>
              <a:rPr lang="en-US" altLang="en-US" sz="2400" i="1" dirty="0" err="1"/>
              <a:t>dept_advisor</a:t>
            </a:r>
            <a:r>
              <a:rPr lang="en-US" altLang="en-US" sz="2400" i="1" dirty="0"/>
              <a:t>(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i_ID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department_name</a:t>
            </a:r>
            <a:r>
              <a:rPr lang="en-US" altLang="en-US" sz="2400" dirty="0"/>
              <a:t>)</a:t>
            </a:r>
          </a:p>
          <a:p>
            <a:pPr>
              <a:defRPr/>
            </a:pPr>
            <a:r>
              <a:rPr lang="en-US" altLang="en-US" sz="2400" dirty="0"/>
              <a:t>With function dependencies: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    </a:t>
            </a:r>
            <a:r>
              <a:rPr lang="en-US" altLang="en-US" sz="2400" i="1" dirty="0" err="1"/>
              <a:t>i_ID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endParaRPr lang="en-US" altLang="en-US" sz="2400" i="1" dirty="0">
              <a:sym typeface="Symbol" pitchFamily="18" charset="2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    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r>
              <a:rPr lang="en-US" altLang="en-US" sz="2400" i="1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i_ID</a:t>
            </a:r>
            <a:endParaRPr lang="en-US" altLang="en-US" sz="2400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In the above design we are forced to repeat the department name once for each time an instructor participates in a </a:t>
            </a:r>
            <a:r>
              <a:rPr lang="en-US" altLang="en-US" sz="2400" i="1" dirty="0" err="1">
                <a:sym typeface="Symbol" pitchFamily="18" charset="2"/>
              </a:rPr>
              <a:t>dept_advisor</a:t>
            </a:r>
            <a:r>
              <a:rPr lang="en-US" altLang="en-US" sz="2400" dirty="0">
                <a:sym typeface="Symbol" pitchFamily="18" charset="2"/>
              </a:rPr>
              <a:t> relationship.  </a:t>
            </a: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To fix this, we need to decompose </a:t>
            </a:r>
            <a:r>
              <a:rPr lang="en-US" altLang="en-US" sz="2400" i="1" dirty="0" err="1"/>
              <a:t>dept_advisor</a:t>
            </a:r>
            <a:endParaRPr lang="en-US" altLang="en-US" sz="2400" i="1" dirty="0"/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Any decomposition will not include all the attributes in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>
                <a:sym typeface="Symbol" pitchFamily="18" charset="2"/>
              </a:rPr>
              <a:t>            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r>
              <a:rPr lang="en-US" altLang="en-US" sz="2400" i="1" dirty="0"/>
              <a:t> </a:t>
            </a:r>
            <a:r>
              <a:rPr lang="en-US" altLang="en-US" sz="2400" i="1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i_ID</a:t>
            </a:r>
            <a:endParaRPr lang="en-US" altLang="en-US" sz="2400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Thus, the composition NOT be</a:t>
            </a:r>
            <a:r>
              <a:rPr lang="en-US" altLang="en-US" sz="2400" b="1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altLang="en-US" sz="2400" dirty="0">
                <a:sym typeface="Symbol" pitchFamily="18" charset="2"/>
              </a:rPr>
              <a:t>dependency preserving 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400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14733-28DC-4404-A9D1-C3E69C5A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75F1-3F19-487D-B4AA-8B0E3C7BECFB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FFFE98-CC1B-4A87-95DB-C979C96D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853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7C802-D5C4-4B3B-B01A-30DEA0B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7.3 </a:t>
            </a:r>
            <a:r>
              <a:rPr lang="en-US" altLang="en-US" dirty="0"/>
              <a:t>Normal 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434AF-1C3E-44F5-8A4E-B2BF11E53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1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NF</a:t>
            </a:r>
            <a:endParaRPr lang="en-US" altLang="en-US" sz="24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Boyce-Codd Normal Form</a:t>
            </a:r>
          </a:p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Third Normal Form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B0B35-A767-4B72-9F63-B5DE883B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06C1-06D0-4400-BD3C-0C83861BAD8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628512-ECAD-44BE-88D5-379C549C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0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73F32-E8E0-467C-BCA5-D1F60EF3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 Domains and First Normal Form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C30C3-136C-4CDA-BB0A-B97750B5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308F-EA35-4E85-A2B6-9CA340F3BC4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CBED2D-702E-4D0E-8588-E6E032D8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860DFD-F436-43B9-94D9-922684F8859D}"/>
              </a:ext>
            </a:extLst>
          </p:cNvPr>
          <p:cNvSpPr txBox="1">
            <a:spLocks noChangeArrowheads="1"/>
          </p:cNvSpPr>
          <p:nvPr/>
        </p:nvSpPr>
        <p:spPr>
          <a:xfrm>
            <a:off x="198362" y="781965"/>
            <a:ext cx="11834414" cy="519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Times New Roman" pitchFamily="18" charset="0"/>
              </a:rPr>
              <a:t>Domain is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atomic</a:t>
            </a:r>
            <a:r>
              <a:rPr lang="en-US" altLang="zh-CN" dirty="0">
                <a:cs typeface="Times New Roman" pitchFamily="18" charset="0"/>
              </a:rPr>
              <a:t> if its elements are considered to be indivisible units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Examples of non-atomic domains: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set of names, composite attributes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identification numbers like CS101  that can be broken up into parts</a:t>
            </a:r>
          </a:p>
          <a:p>
            <a:r>
              <a:rPr lang="en-US" altLang="zh-CN" dirty="0">
                <a:cs typeface="Times New Roman" pitchFamily="18" charset="0"/>
              </a:rPr>
              <a:t>A relational schema R is in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first normal form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if the domains of all attributes of R are atomic</a:t>
            </a:r>
          </a:p>
          <a:p>
            <a:r>
              <a:rPr lang="en-US" altLang="zh-CN" dirty="0">
                <a:cs typeface="Times New Roman" pitchFamily="18" charset="0"/>
              </a:rPr>
              <a:t>Non-atomic values complicate storage and encourage redundant (repeated) storage of data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Example:  Set of </a:t>
            </a:r>
            <a:r>
              <a:rPr lang="en-US" altLang="zh-CN" i="1" dirty="0">
                <a:cs typeface="Times New Roman" pitchFamily="18" charset="0"/>
              </a:rPr>
              <a:t>account</a:t>
            </a:r>
            <a:r>
              <a:rPr lang="en-US" altLang="zh-CN" dirty="0">
                <a:cs typeface="Times New Roman" pitchFamily="18" charset="0"/>
              </a:rPr>
              <a:t>s stored with each </a:t>
            </a:r>
            <a:r>
              <a:rPr lang="en-US" altLang="zh-CN" i="1" dirty="0">
                <a:cs typeface="Times New Roman" pitchFamily="18" charset="0"/>
              </a:rPr>
              <a:t>customer</a:t>
            </a:r>
            <a:r>
              <a:rPr lang="en-US" altLang="zh-CN" dirty="0">
                <a:cs typeface="Times New Roman" pitchFamily="18" charset="0"/>
              </a:rPr>
              <a:t>, and set of owners stored with each </a:t>
            </a:r>
            <a:r>
              <a:rPr lang="en-US" altLang="zh-CN" i="1" dirty="0">
                <a:cs typeface="Times New Roman" pitchFamily="18" charset="0"/>
              </a:rPr>
              <a:t>account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We assume all relations are in first normal form (and revisit this in Chapter 22: Object Based Databases)</a:t>
            </a:r>
          </a:p>
        </p:txBody>
      </p:sp>
    </p:spTree>
    <p:extLst>
      <p:ext uri="{BB962C8B-B14F-4D97-AF65-F5344CB8AC3E}">
        <p14:creationId xmlns:p14="http://schemas.microsoft.com/office/powerpoint/2010/main" val="3474162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0A054-3750-4A8D-9BB5-8E61B889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 Domains and First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9AB73-0E6B-4C8A-AE86-3EDE4B78A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Atomicity is actually a property of how the elements of the domain are used.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Example: Strings would normally be considered indivisible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Suppose that students are given roll numbers which are strings of the form </a:t>
            </a:r>
            <a:r>
              <a:rPr lang="en-US" altLang="zh-CN" i="1" dirty="0">
                <a:cs typeface="Times New Roman" pitchFamily="18" charset="0"/>
              </a:rPr>
              <a:t>CS0012 </a:t>
            </a:r>
            <a:r>
              <a:rPr lang="en-US" altLang="zh-CN" dirty="0">
                <a:cs typeface="Times New Roman" pitchFamily="18" charset="0"/>
              </a:rPr>
              <a:t>or </a:t>
            </a:r>
            <a:r>
              <a:rPr lang="en-US" altLang="zh-CN" i="1" dirty="0">
                <a:cs typeface="Times New Roman" pitchFamily="18" charset="0"/>
              </a:rPr>
              <a:t>EE1127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If the first two characters are extracted to find the department, the domain of roll numbers is not atomic.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Doing so is a bad idea: leads to encoding of information in application program rather than in the database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61FB5-71A4-460B-A4B8-560C8CF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36ED-72AC-4F60-A20F-B3128201E1B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9E651-D709-40A2-9B27-0E16E1D2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497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5F44F-ADC9-45AF-9200-1AEC9138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Boyce-Codd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E43BF-8614-4BD4-B405-B1F46BA4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BCNF with respect to a set </a:t>
            </a:r>
            <a:r>
              <a:rPr lang="en-US" altLang="en-US" i="1" dirty="0"/>
              <a:t>F</a:t>
            </a:r>
            <a:r>
              <a:rPr lang="en-US" altLang="en-US" dirty="0"/>
              <a:t> of functional  dependencies if for all functional dependencies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 of the form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i="1" dirty="0">
                <a:sym typeface="Greek Symbols"/>
              </a:rPr>
              <a:t>      </a:t>
            </a:r>
            <a:r>
              <a:rPr lang="en-US" altLang="en-US" dirty="0">
                <a:sym typeface="Greek Symbols"/>
              </a:rPr>
              <a:t>where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at least one of the following holds: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 </a:t>
            </a:r>
            <a:r>
              <a:rPr lang="en-US" altLang="en-US" dirty="0">
                <a:sym typeface="Greek Symbols"/>
              </a:rPr>
              <a:t>is trivial (i.e.,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</a:t>
            </a:r>
            <a:r>
              <a:rPr lang="en-US" altLang="en-US" dirty="0">
                <a:sym typeface="Greek Symbols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a </a:t>
            </a:r>
            <a:r>
              <a:rPr lang="en-US" altLang="en-US" dirty="0" err="1">
                <a:sym typeface="Greek Symbols"/>
              </a:rPr>
              <a:t>superkey</a:t>
            </a:r>
            <a:r>
              <a:rPr lang="en-US" altLang="en-US" dirty="0">
                <a:sym typeface="Greek Symbols"/>
              </a:rPr>
              <a:t> for </a:t>
            </a:r>
            <a:r>
              <a:rPr lang="en-US" altLang="en-US" i="1" dirty="0">
                <a:sym typeface="Greek Symbols"/>
              </a:rPr>
              <a:t>R</a:t>
            </a:r>
          </a:p>
          <a:p>
            <a:endParaRPr lang="en-US" altLang="en-US" i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CCF6A-3786-42C1-AD07-BD004B5F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BC1EE-EF38-44CB-AA1D-D0098F499950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34752-D247-4F28-8F46-8F7DFCD2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61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7F994-F36D-4275-8A6B-B1D563CF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ED03C-A73F-40B7-B253-0A04E12E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Example schema  that is </a:t>
            </a:r>
            <a:r>
              <a:rPr lang="en-US" altLang="en-US" b="1" i="1" dirty="0"/>
              <a:t>not</a:t>
            </a:r>
            <a:r>
              <a:rPr lang="en-US" altLang="en-US" dirty="0"/>
              <a:t>  in BCNF: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u="sng" dirty="0"/>
              <a:t>ID, </a:t>
            </a:r>
            <a:r>
              <a:rPr lang="en-US" altLang="en-US" i="1" dirty="0"/>
              <a:t>name, salary</a:t>
            </a:r>
            <a:r>
              <a:rPr lang="en-US" altLang="en-US" i="1" u="sng" dirty="0"/>
              <a:t>, </a:t>
            </a:r>
            <a:r>
              <a:rPr lang="en-US" altLang="en-US" i="1" u="sng" dirty="0" err="1"/>
              <a:t>dept_name</a:t>
            </a:r>
            <a:r>
              <a:rPr lang="en-US" altLang="en-US" i="1" u="sng" dirty="0"/>
              <a:t>, </a:t>
            </a:r>
            <a:r>
              <a:rPr lang="en-US" altLang="en-US" i="1" dirty="0"/>
              <a:t>building, budget 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because :</a:t>
            </a:r>
          </a:p>
          <a:p>
            <a:pPr lvl="1"/>
            <a:r>
              <a:rPr lang="en-US" altLang="en-US" i="1" dirty="0" err="1"/>
              <a:t>dept_name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building, budget  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holds on </a:t>
            </a:r>
            <a:r>
              <a:rPr lang="en-US" altLang="en-US" i="1" dirty="0" err="1">
                <a:sym typeface="Monotype Sorts" pitchFamily="-84" charset="2"/>
              </a:rPr>
              <a:t>in_dep</a:t>
            </a:r>
            <a:endParaRPr lang="en-US" altLang="en-US" i="1" dirty="0">
              <a:sym typeface="Monotype Sorts" pitchFamily="-84" charset="2"/>
            </a:endParaRPr>
          </a:p>
          <a:p>
            <a:pPr lvl="2"/>
            <a:r>
              <a:rPr lang="en-US" altLang="en-US" dirty="0">
                <a:sym typeface="Monotype Sorts" pitchFamily="-84" charset="2"/>
              </a:rPr>
              <a:t>but </a:t>
            </a:r>
          </a:p>
          <a:p>
            <a:pPr marL="357188" lvl="1" indent="0">
              <a:buNone/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i="1" dirty="0" err="1">
                <a:sym typeface="Monotype Sorts" pitchFamily="-84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When decompose  </a:t>
            </a:r>
            <a:r>
              <a:rPr lang="en-US" altLang="en-US" i="1" dirty="0" err="1">
                <a:sym typeface="Monotype Sorts" pitchFamily="-84" charset="2"/>
              </a:rPr>
              <a:t>in_dept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into</a:t>
            </a:r>
            <a:r>
              <a:rPr lang="en-US" altLang="en-US" i="1" dirty="0">
                <a:sym typeface="Monotype Sorts" pitchFamily="-84" charset="2"/>
              </a:rPr>
              <a:t> instructor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department 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instructor</a:t>
            </a:r>
            <a:r>
              <a:rPr lang="en-US" altLang="en-US" dirty="0">
                <a:sym typeface="Monotype Sorts" pitchFamily="-84" charset="2"/>
              </a:rPr>
              <a:t>  is in BCNF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department </a:t>
            </a:r>
            <a:r>
              <a:rPr lang="en-US" altLang="en-US" dirty="0">
                <a:sym typeface="Monotype Sorts" pitchFamily="-84" charset="2"/>
              </a:rPr>
              <a:t>is in BCNF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6A2AD-FD1A-4907-800E-C8820FB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494C-5E50-406C-9CEF-001C7AE6A98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53C5-39B8-47D0-BC3A-104A31B8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528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3A957-0C98-47DD-A911-119D5E24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Decomposing a Schema into BCNF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1F3FC5-632A-4C6C-BE3B-2426187C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Let  R be a schema </a:t>
            </a:r>
            <a:r>
              <a:rPr lang="en-US" altLang="en-US" i="1" dirty="0"/>
              <a:t>R  </a:t>
            </a:r>
            <a:r>
              <a:rPr lang="en-US" altLang="en-US" dirty="0"/>
              <a:t>that is not in BCNF.  Let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  </a:t>
            </a:r>
            <a:r>
              <a:rPr lang="en-US" altLang="en-US" dirty="0">
                <a:sym typeface="Greek Symbols"/>
              </a:rPr>
              <a:t>be the FD that </a:t>
            </a:r>
            <a:r>
              <a:rPr lang="en-US" altLang="en-US" dirty="0"/>
              <a:t>causes a violation of BCNF.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We decompose </a:t>
            </a:r>
            <a:r>
              <a:rPr lang="en-US" altLang="en-US" i="1" dirty="0"/>
              <a:t>R</a:t>
            </a:r>
            <a:r>
              <a:rPr lang="en-US" altLang="en-US" dirty="0"/>
              <a:t> into: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U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 </a:t>
            </a:r>
            <a:r>
              <a:rPr lang="en-US" altLang="en-US" i="1" dirty="0"/>
              <a:t>R</a:t>
            </a:r>
            <a:r>
              <a:rPr lang="en-US" altLang="en-US" dirty="0"/>
              <a:t> - ( </a:t>
            </a:r>
            <a:r>
              <a:rPr lang="en-US" altLang="en-US" i="1" dirty="0">
                <a:sym typeface="Symbol" panose="05050102010706020507" pitchFamily="18" charset="2"/>
              </a:rPr>
              <a:t> - </a:t>
            </a:r>
            <a:r>
              <a:rPr lang="en-US" altLang="en-US" dirty="0">
                <a:sym typeface="Symbol" panose="05050102010706020507" pitchFamily="18" charset="2"/>
              </a:rPr>
              <a:t> ) )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example of </a:t>
            </a:r>
            <a:r>
              <a:rPr lang="en-US" altLang="en-US" i="1" dirty="0" err="1"/>
              <a:t>in_dep</a:t>
            </a:r>
            <a:r>
              <a:rPr lang="en-US" altLang="en-US" dirty="0"/>
              <a:t>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 =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en-US" i="1" dirty="0">
                <a:sym typeface="Symbol" panose="05050102010706020507" pitchFamily="18" charset="2"/>
              </a:rPr>
              <a:t> building, budget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dirty="0"/>
              <a:t>and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is replaced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U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 = (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, building, budget</a:t>
            </a:r>
            <a:r>
              <a:rPr lang="en-US" altLang="en-US" dirty="0">
                <a:sym typeface="Symbol" panose="05050102010706020507" pitchFamily="18" charset="2"/>
              </a:rPr>
              <a:t> 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 </a:t>
            </a:r>
            <a:r>
              <a:rPr lang="en-US" altLang="en-US" i="1" dirty="0"/>
              <a:t>R</a:t>
            </a:r>
            <a:r>
              <a:rPr lang="en-US" altLang="en-US" dirty="0"/>
              <a:t> - ( </a:t>
            </a:r>
            <a:r>
              <a:rPr lang="en-US" altLang="en-US" i="1" dirty="0">
                <a:sym typeface="Symbol" panose="05050102010706020507" pitchFamily="18" charset="2"/>
              </a:rPr>
              <a:t> - </a:t>
            </a:r>
            <a:r>
              <a:rPr lang="en-US" altLang="en-US" dirty="0">
                <a:sym typeface="Symbol" panose="05050102010706020507" pitchFamily="18" charset="2"/>
              </a:rPr>
              <a:t> ) ) = ( </a:t>
            </a:r>
            <a:r>
              <a:rPr lang="en-US" altLang="en-US" i="1" dirty="0">
                <a:sym typeface="Symbol" panose="05050102010706020507" pitchFamily="18" charset="2"/>
              </a:rPr>
              <a:t>ID, name,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, salary</a:t>
            </a:r>
            <a:r>
              <a:rPr lang="en-US" altLang="en-US" dirty="0">
                <a:sym typeface="Symbol" panose="05050102010706020507" pitchFamily="18" charset="2"/>
              </a:rPr>
              <a:t> 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9F5F6-0B90-4211-A6EA-601D6957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2E91-3D8D-4CBD-B326-DF14890EF0A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ADE0D-BF5F-460E-8BDC-8B82BE26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51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2BEFA1-2878-456D-A5F0-81CE9610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FEE81-84A3-4F62-8D22-B2C36A4C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F324-7A8C-4182-8382-B8C19D70163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7" name="AutoShape 108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409E82F-1FC9-4EF2-8131-47B118B46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6442" y="5807901"/>
            <a:ext cx="2286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1" name="AutoShape 1026">
            <a:extLst>
              <a:ext uri="{FF2B5EF4-FFF2-40B4-BE49-F238E27FC236}">
                <a16:creationId xmlns:a16="http://schemas.microsoft.com/office/drawing/2014/main" id="{71B5A544-5436-4CDF-B47A-98AD36260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628" y="290191"/>
            <a:ext cx="2519363" cy="8001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1027">
            <a:extLst>
              <a:ext uri="{FF2B5EF4-FFF2-40B4-BE49-F238E27FC236}">
                <a16:creationId xmlns:a16="http://schemas.microsoft.com/office/drawing/2014/main" id="{EB9B6EDE-11E6-4F42-B345-E397B0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603" y="361628"/>
            <a:ext cx="2596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Application area/problem</a:t>
            </a:r>
          </a:p>
          <a:p>
            <a:pPr eaLnBrk="1" hangingPunct="1"/>
            <a:r>
              <a:rPr kumimoji="0" lang="en-US" altLang="zh-CN" sz="1800">
                <a:latin typeface="+mn-lt"/>
              </a:rPr>
              <a:t>   in real world</a:t>
            </a:r>
          </a:p>
        </p:txBody>
      </p:sp>
      <p:sp>
        <p:nvSpPr>
          <p:cNvPr id="63" name="Rectangle 1028">
            <a:extLst>
              <a:ext uri="{FF2B5EF4-FFF2-40B4-BE49-F238E27FC236}">
                <a16:creationId xmlns:a16="http://schemas.microsoft.com/office/drawing/2014/main" id="{B4B65559-4F18-4E34-9710-919162A2A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1442716"/>
            <a:ext cx="28797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Text Box 1029">
            <a:extLst>
              <a:ext uri="{FF2B5EF4-FFF2-40B4-BE49-F238E27FC236}">
                <a16:creationId xmlns:a16="http://schemas.microsoft.com/office/drawing/2014/main" id="{4000C7FF-4878-47B4-9D5F-7CEED4D12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066" y="1442716"/>
            <a:ext cx="22358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requirements analysis</a:t>
            </a:r>
          </a:p>
        </p:txBody>
      </p:sp>
      <p:sp>
        <p:nvSpPr>
          <p:cNvPr id="65" name="Text Box 1030">
            <a:extLst>
              <a:ext uri="{FF2B5EF4-FFF2-40B4-BE49-F238E27FC236}">
                <a16:creationId xmlns:a16="http://schemas.microsoft.com/office/drawing/2014/main" id="{5A988D11-E8B0-47DC-9465-E16ABF53D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853" y="2063428"/>
            <a:ext cx="44253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Specification of  functional requirements</a:t>
            </a:r>
          </a:p>
        </p:txBody>
      </p:sp>
      <p:sp>
        <p:nvSpPr>
          <p:cNvPr id="66" name="Rectangle 1031">
            <a:extLst>
              <a:ext uri="{FF2B5EF4-FFF2-40B4-BE49-F238E27FC236}">
                <a16:creationId xmlns:a16="http://schemas.microsoft.com/office/drawing/2014/main" id="{7A92AF23-0583-462A-86CF-27CB3E4C1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2666678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1032">
            <a:extLst>
              <a:ext uri="{FF2B5EF4-FFF2-40B4-BE49-F238E27FC236}">
                <a16:creationId xmlns:a16="http://schemas.microsoft.com/office/drawing/2014/main" id="{93FC9324-491B-49F9-A9E7-457F0E7DB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628" y="2666678"/>
            <a:ext cx="2566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conceptual DBS design</a:t>
            </a:r>
          </a:p>
        </p:txBody>
      </p:sp>
      <p:sp>
        <p:nvSpPr>
          <p:cNvPr id="68" name="Text Box 1033">
            <a:extLst>
              <a:ext uri="{FF2B5EF4-FFF2-40B4-BE49-F238E27FC236}">
                <a16:creationId xmlns:a16="http://schemas.microsoft.com/office/drawing/2014/main" id="{EDB8E8AC-99A5-41A5-AFC0-BFD36EE3B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441" y="3314378"/>
            <a:ext cx="4519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Conceptual DBS schema , i.e. E-R schema</a:t>
            </a:r>
          </a:p>
        </p:txBody>
      </p:sp>
      <p:sp>
        <p:nvSpPr>
          <p:cNvPr id="69" name="Line 1034">
            <a:extLst>
              <a:ext uri="{FF2B5EF4-FFF2-40B4-BE49-F238E27FC236}">
                <a16:creationId xmlns:a16="http://schemas.microsoft.com/office/drawing/2014/main" id="{683C9F38-F9F8-4DD0-8632-4AA1F59F2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03" y="3257228"/>
            <a:ext cx="8909050" cy="2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Rectangle 1035">
            <a:extLst>
              <a:ext uri="{FF2B5EF4-FFF2-40B4-BE49-F238E27FC236}">
                <a16:creationId xmlns:a16="http://schemas.microsoft.com/office/drawing/2014/main" id="{7534F66E-C240-4A95-81CE-728EF8CF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4035103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Text Box 1036">
            <a:extLst>
              <a:ext uri="{FF2B5EF4-FFF2-40B4-BE49-F238E27FC236}">
                <a16:creationId xmlns:a16="http://schemas.microsoft.com/office/drawing/2014/main" id="{697EA81B-19E5-4F04-8882-399E8B131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528" y="4035103"/>
            <a:ext cx="21141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logical  DBS design</a:t>
            </a:r>
          </a:p>
        </p:txBody>
      </p:sp>
      <p:sp>
        <p:nvSpPr>
          <p:cNvPr id="72" name="Text Box 1037">
            <a:extLst>
              <a:ext uri="{FF2B5EF4-FFF2-40B4-BE49-F238E27FC236}">
                <a16:creationId xmlns:a16="http://schemas.microsoft.com/office/drawing/2014/main" id="{841EFE7E-B109-40B7-B206-2E88416A0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66" y="4682803"/>
            <a:ext cx="5592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        logical DBS schema , i.e. relational data schema</a:t>
            </a:r>
          </a:p>
        </p:txBody>
      </p:sp>
      <p:sp>
        <p:nvSpPr>
          <p:cNvPr id="73" name="Rectangle 1038">
            <a:extLst>
              <a:ext uri="{FF2B5EF4-FFF2-40B4-BE49-F238E27FC236}">
                <a16:creationId xmlns:a16="http://schemas.microsoft.com/office/drawing/2014/main" id="{54290E1C-DF6D-43BB-AE2D-2D810950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5330503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Text Box 1039">
            <a:extLst>
              <a:ext uri="{FF2B5EF4-FFF2-40B4-BE49-F238E27FC236}">
                <a16:creationId xmlns:a16="http://schemas.microsoft.com/office/drawing/2014/main" id="{502D0801-C784-44BB-B417-FD5BB318B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528" y="5330503"/>
            <a:ext cx="22785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physical  DBS design</a:t>
            </a:r>
          </a:p>
        </p:txBody>
      </p:sp>
      <p:sp>
        <p:nvSpPr>
          <p:cNvPr id="75" name="Text Box 1040">
            <a:extLst>
              <a:ext uri="{FF2B5EF4-FFF2-40B4-BE49-F238E27FC236}">
                <a16:creationId xmlns:a16="http://schemas.microsoft.com/office/drawing/2014/main" id="{F8EBED51-5230-45D8-B3E6-AACAB0AA7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403" y="5924228"/>
            <a:ext cx="63261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        physical  DBS schema  about physical storage structure</a:t>
            </a:r>
          </a:p>
          <a:p>
            <a:pPr eaLnBrk="1" hangingPunct="1"/>
            <a:r>
              <a:rPr kumimoji="0" lang="en-US" altLang="zh-CN" sz="2000">
                <a:latin typeface="+mn-lt"/>
              </a:rPr>
              <a:t>                             and  access method</a:t>
            </a:r>
          </a:p>
        </p:txBody>
      </p:sp>
      <p:sp>
        <p:nvSpPr>
          <p:cNvPr id="76" name="Text Box 1041">
            <a:extLst>
              <a:ext uri="{FF2B5EF4-FFF2-40B4-BE49-F238E27FC236}">
                <a16:creationId xmlns:a16="http://schemas.microsoft.com/office/drawing/2014/main" id="{8CE979A1-4C24-4C6B-A277-16F419115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03" y="2114228"/>
            <a:ext cx="17493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    </a:t>
            </a:r>
            <a:r>
              <a:rPr kumimoji="0" lang="en-US" altLang="zh-CN" i="1">
                <a:latin typeface="+mn-lt"/>
              </a:rPr>
              <a:t>DBMS</a:t>
            </a:r>
          </a:p>
          <a:p>
            <a:pPr eaLnBrk="1" hangingPunct="1"/>
            <a:r>
              <a:rPr kumimoji="0" lang="en-US" altLang="zh-CN" i="1">
                <a:latin typeface="+mn-lt"/>
              </a:rPr>
              <a:t>independent</a:t>
            </a:r>
          </a:p>
        </p:txBody>
      </p:sp>
      <p:sp>
        <p:nvSpPr>
          <p:cNvPr id="77" name="Text Box 1042">
            <a:extLst>
              <a:ext uri="{FF2B5EF4-FFF2-40B4-BE49-F238E27FC236}">
                <a16:creationId xmlns:a16="http://schemas.microsoft.com/office/drawing/2014/main" id="{92BB5069-C21E-41A8-9F08-DE6A2E2ED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03" y="3943028"/>
            <a:ext cx="15890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    </a:t>
            </a:r>
            <a:r>
              <a:rPr kumimoji="0" lang="en-US" altLang="zh-CN" i="1">
                <a:latin typeface="+mn-lt"/>
              </a:rPr>
              <a:t>DBMS</a:t>
            </a:r>
          </a:p>
          <a:p>
            <a:pPr eaLnBrk="1" hangingPunct="1"/>
            <a:r>
              <a:rPr kumimoji="0" lang="en-US" altLang="zh-CN" i="1">
                <a:latin typeface="+mn-lt"/>
              </a:rPr>
              <a:t> dependent</a:t>
            </a:r>
          </a:p>
        </p:txBody>
      </p:sp>
      <p:sp>
        <p:nvSpPr>
          <p:cNvPr id="78" name="AutoShape 1043">
            <a:extLst>
              <a:ext uri="{FF2B5EF4-FFF2-40B4-BE49-F238E27FC236}">
                <a16:creationId xmlns:a16="http://schemas.microsoft.com/office/drawing/2014/main" id="{D4877D26-58CB-48BD-8919-021B63BC5939}"/>
              </a:ext>
            </a:extLst>
          </p:cNvPr>
          <p:cNvSpPr>
            <a:spLocks/>
          </p:cNvSpPr>
          <p:nvPr/>
        </p:nvSpPr>
        <p:spPr bwMode="auto">
          <a:xfrm>
            <a:off x="5491916" y="3935091"/>
            <a:ext cx="144462" cy="620712"/>
          </a:xfrm>
          <a:prstGeom prst="leftBrace">
            <a:avLst>
              <a:gd name="adj1" fmla="val 3580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1044">
            <a:extLst>
              <a:ext uri="{FF2B5EF4-FFF2-40B4-BE49-F238E27FC236}">
                <a16:creationId xmlns:a16="http://schemas.microsoft.com/office/drawing/2014/main" id="{795B9BC0-94E0-4761-A11D-89B4857CF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353" y="3647753"/>
            <a:ext cx="36020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Initial relational schema generating</a:t>
            </a:r>
            <a:r>
              <a:rPr kumimoji="0" lang="en-US" altLang="zh-CN">
                <a:latin typeface="+mn-lt"/>
              </a:rPr>
              <a:t> </a:t>
            </a:r>
          </a:p>
        </p:txBody>
      </p:sp>
      <p:sp>
        <p:nvSpPr>
          <p:cNvPr id="80" name="Text Box 1045">
            <a:extLst>
              <a:ext uri="{FF2B5EF4-FFF2-40B4-BE49-F238E27FC236}">
                <a16:creationId xmlns:a16="http://schemas.microsoft.com/office/drawing/2014/main" id="{E4526F0B-B457-4F0F-B5A5-36D1EAE76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741" y="4316091"/>
            <a:ext cx="4129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0000"/>
                </a:solidFill>
                <a:latin typeface="+mn-lt"/>
              </a:rPr>
              <a:t>Relational schema normalizing (chapter 8</a:t>
            </a:r>
            <a:r>
              <a:rPr kumimoji="0" lang="zh-CN" altLang="en-US" sz="1800">
                <a:latin typeface="+mn-lt"/>
              </a:rPr>
              <a:t>)</a:t>
            </a:r>
          </a:p>
        </p:txBody>
      </p:sp>
      <p:sp>
        <p:nvSpPr>
          <p:cNvPr id="81" name="Line 1046">
            <a:extLst>
              <a:ext uri="{FF2B5EF4-FFF2-40B4-BE49-F238E27FC236}">
                <a16:creationId xmlns:a16="http://schemas.microsoft.com/office/drawing/2014/main" id="{020D6849-2831-4090-A1AA-3009CE60C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10728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047">
            <a:extLst>
              <a:ext uri="{FF2B5EF4-FFF2-40B4-BE49-F238E27FC236}">
                <a16:creationId xmlns:a16="http://schemas.microsoft.com/office/drawing/2014/main" id="{6B7240F3-1513-4A46-A8E7-DE0C0DE2F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18348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048">
            <a:extLst>
              <a:ext uri="{FF2B5EF4-FFF2-40B4-BE49-F238E27FC236}">
                <a16:creationId xmlns:a16="http://schemas.microsoft.com/office/drawing/2014/main" id="{3CA91654-9EBC-413A-9B3D-9CA497348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244442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1049">
            <a:extLst>
              <a:ext uri="{FF2B5EF4-FFF2-40B4-BE49-F238E27FC236}">
                <a16:creationId xmlns:a16="http://schemas.microsoft.com/office/drawing/2014/main" id="{E5C4F6A1-5571-47A1-9DDF-25F4C6109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36636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Line 1050">
            <a:extLst>
              <a:ext uri="{FF2B5EF4-FFF2-40B4-BE49-F238E27FC236}">
                <a16:creationId xmlns:a16="http://schemas.microsoft.com/office/drawing/2014/main" id="{006B8389-4A79-493A-B76F-C4DBEA17D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44256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" name="Line 1051">
            <a:extLst>
              <a:ext uri="{FF2B5EF4-FFF2-40B4-BE49-F238E27FC236}">
                <a16:creationId xmlns:a16="http://schemas.microsoft.com/office/drawing/2014/main" id="{9F0BB34F-0999-413A-9886-BAD15DF99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50352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Line 1052">
            <a:extLst>
              <a:ext uri="{FF2B5EF4-FFF2-40B4-BE49-F238E27FC236}">
                <a16:creationId xmlns:a16="http://schemas.microsoft.com/office/drawing/2014/main" id="{F6C5FE0C-98D7-4C83-87A7-03FB91B1F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30540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Text Box 1053">
            <a:extLst>
              <a:ext uri="{FF2B5EF4-FFF2-40B4-BE49-F238E27FC236}">
                <a16:creationId xmlns:a16="http://schemas.microsoft.com/office/drawing/2014/main" id="{09E977E6-0B8A-4958-BD9D-77D6B9C8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915" y="6044232"/>
            <a:ext cx="26853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Fig.7.0.1 DBS design</a:t>
            </a:r>
          </a:p>
        </p:txBody>
      </p:sp>
      <p:sp>
        <p:nvSpPr>
          <p:cNvPr id="89" name="Line 1054">
            <a:extLst>
              <a:ext uri="{FF2B5EF4-FFF2-40B4-BE49-F238E27FC236}">
                <a16:creationId xmlns:a16="http://schemas.microsoft.com/office/drawing/2014/main" id="{A7D6168E-6C3A-41E9-B5F7-4208982A6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1403" y="56956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88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44F29-9564-4500-9D97-90A82DA9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C5A87-BF9E-43C6-A603-5E5AF19A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  <a:endParaRPr lang="en-US" altLang="en-US" dirty="0">
              <a:sym typeface="Monotype Sorts" pitchFamily="-84" charset="2"/>
            </a:endParaRP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Dependency preserving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Not dependency preserving 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ym typeface="Monotype Sorts" pitchFamily="-84" charset="2"/>
              </a:rPr>
              <a:t>(cannot check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without computing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dirty="0">
                <a:sym typeface="Monotype Sorts" pitchFamily="-84" charset="2"/>
              </a:rPr>
              <a:t>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550308-3186-4340-B065-FA700C5B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A12D-D8B0-4C88-A410-FEB4714157D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ADF0EF-AECC-41EC-8C36-35295926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C80D8FD-EDFA-4D8F-9A1E-4A53E913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92" y="5088380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06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D345-461A-4B36-9FE8-4D346B58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and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E3830-3315-4B9D-A03B-013A8132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It is not always possible to achieve both BCNF and dependency preservation 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Consider a schema: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(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/>
              <a:t>i_ID</a:t>
            </a:r>
            <a:r>
              <a:rPr lang="en-US" altLang="en-US" i="1" dirty="0"/>
              <a:t>, </a:t>
            </a:r>
            <a:r>
              <a:rPr lang="en-US" altLang="en-US" i="1" dirty="0" err="1"/>
              <a:t>department_name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With function dependencies: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   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endParaRPr lang="en-US" altLang="en-US" i="1" dirty="0">
              <a:sym typeface="Symbol" pitchFamily="18" charset="2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i_ID</a:t>
            </a:r>
            <a:endParaRPr lang="en-US" altLang="en-US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/>
              <a:t>is not in BCNF </a:t>
            </a:r>
          </a:p>
          <a:p>
            <a:pPr lvl="1">
              <a:defRPr/>
            </a:pPr>
            <a:r>
              <a:rPr lang="en-US" altLang="en-US" dirty="0"/>
              <a:t> </a:t>
            </a:r>
            <a:r>
              <a:rPr lang="en-US" altLang="en-US" i="1" dirty="0" err="1"/>
              <a:t>i_ID</a:t>
            </a:r>
            <a:r>
              <a:rPr lang="en-US" altLang="en-US" dirty="0"/>
              <a:t>  is not a </a:t>
            </a:r>
            <a:r>
              <a:rPr lang="en-US" altLang="en-US" dirty="0" err="1"/>
              <a:t>superkey</a:t>
            </a:r>
            <a:r>
              <a:rPr lang="en-US" altLang="en-US" dirty="0"/>
              <a:t>.</a:t>
            </a:r>
          </a:p>
          <a:p>
            <a:pPr>
              <a:defRPr/>
            </a:pPr>
            <a:r>
              <a:rPr lang="en-US" altLang="en-US" dirty="0">
                <a:sym typeface="Symbol" pitchFamily="18" charset="2"/>
              </a:rPr>
              <a:t>Any decomposition  of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>
                <a:sym typeface="Symbol" pitchFamily="18" charset="2"/>
              </a:rPr>
              <a:t>will not include all the attributes in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>
                <a:sym typeface="Symbol" pitchFamily="18" charset="2"/>
              </a:rPr>
              <a:t>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i="1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i_ID</a:t>
            </a:r>
            <a:endParaRPr lang="en-US" altLang="en-US" i="1" dirty="0">
              <a:sym typeface="Symbol" pitchFamily="18" charset="2"/>
            </a:endParaRPr>
          </a:p>
          <a:p>
            <a:pPr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defRPr/>
            </a:pPr>
            <a:r>
              <a:rPr lang="en-US" altLang="en-US" dirty="0">
                <a:sym typeface="Symbol" pitchFamily="18" charset="2"/>
              </a:rPr>
              <a:t>Thus, the composition is  NOT be</a:t>
            </a:r>
            <a:r>
              <a:rPr lang="en-US" altLang="en-US" b="1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altLang="en-US" dirty="0">
                <a:sym typeface="Symbol" pitchFamily="18" charset="2"/>
              </a:rPr>
              <a:t>dependency preserving</a:t>
            </a:r>
            <a:endParaRPr lang="en-US" altLang="en-US" dirty="0">
              <a:ea typeface="ＭＳ Ｐゴシック" pitchFamily="34" charset="-128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CECE8-DA56-4058-89ED-EEC18A74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96B9-3BCA-4931-8205-AB850051AB0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1964DC-B9FC-4560-9D9A-6FF0FE77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708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A7A5B-9C1D-4E28-B647-14BA4798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and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1DEDB-748C-46A8-B024-D9E9FF87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Constraints, including functional dependencies, are costly to check in practice unless they pertain to only one relation</a:t>
            </a:r>
          </a:p>
          <a:p>
            <a:r>
              <a:rPr lang="en-US" altLang="zh-CN" dirty="0">
                <a:cs typeface="Times New Roman" pitchFamily="18" charset="0"/>
              </a:rPr>
              <a:t>If it is sufficient to test only those dependencies on each individual relation of a decomposition in order to ensure that </a:t>
            </a:r>
            <a:r>
              <a:rPr lang="en-US" altLang="zh-CN" i="1" dirty="0">
                <a:cs typeface="Times New Roman" pitchFamily="18" charset="0"/>
              </a:rPr>
              <a:t>all</a:t>
            </a:r>
            <a:r>
              <a:rPr lang="en-US" altLang="zh-CN" dirty="0">
                <a:cs typeface="Times New Roman" pitchFamily="18" charset="0"/>
              </a:rPr>
              <a:t> functional dependencies hold, then that decomposition is </a:t>
            </a:r>
            <a:r>
              <a:rPr lang="en-US" altLang="zh-CN" i="1" dirty="0">
                <a:cs typeface="Times New Roman" pitchFamily="18" charset="0"/>
              </a:rPr>
              <a:t>dependency preserving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Because it is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not always </a:t>
            </a:r>
            <a:r>
              <a:rPr lang="en-US" altLang="zh-CN" dirty="0">
                <a:cs typeface="Times New Roman" pitchFamily="18" charset="0"/>
              </a:rPr>
              <a:t>possible to achieve both BCNF and dependency preservation, we consider a weaker normal form, known as </a:t>
            </a:r>
            <a:r>
              <a:rPr lang="en-US" altLang="zh-CN" i="1" dirty="0">
                <a:cs typeface="Times New Roman" pitchFamily="18" charset="0"/>
              </a:rPr>
              <a:t>third normal form </a:t>
            </a:r>
            <a:r>
              <a:rPr lang="en-US" altLang="zh-CN" dirty="0">
                <a:cs typeface="Times New Roman" pitchFamily="18" charset="0"/>
              </a:rPr>
              <a:t>(3NF).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F5023-C48D-43E0-9D39-98EE9E01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103F-A1DC-4CEE-AAD3-A3BE2119E37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42F1C5-1B95-4BEC-8033-BFA2BC5A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2F1C-D25A-4B8D-BFB1-EBBA0ED3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Third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7CC04-EAD9-4581-8294-AFE363EF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738438" algn="l"/>
              </a:tabLst>
            </a:pPr>
            <a:r>
              <a:rPr lang="en-US" altLang="en-US" dirty="0"/>
              <a:t>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</a:t>
            </a:r>
            <a:r>
              <a:rPr lang="en-US" altLang="en-US" b="1" dirty="0">
                <a:solidFill>
                  <a:srgbClr val="002060"/>
                </a:solidFill>
              </a:rPr>
              <a:t>third normal form (3NF)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if for all:</a:t>
            </a:r>
          </a:p>
          <a:p>
            <a:pPr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dirty="0"/>
              <a:t>		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Monotype Sorts" pitchFamily="-84" charset="2"/>
              </a:rPr>
              <a:t>  in  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F</a:t>
            </a:r>
            <a:r>
              <a:rPr lang="en-US" altLang="en-US" baseline="30000" dirty="0">
                <a:solidFill>
                  <a:srgbClr val="FF0000"/>
                </a:solidFill>
                <a:sym typeface="Monotype Sorts" pitchFamily="-84" charset="2"/>
              </a:rPr>
              <a:t>+</a:t>
            </a:r>
          </a:p>
          <a:p>
            <a:pPr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dirty="0">
                <a:sym typeface="Monotype Sorts" pitchFamily="-84" charset="2"/>
              </a:rPr>
              <a:t> 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olidFill>
                  <a:srgbClr val="FF0000"/>
                </a:solidFill>
                <a:sym typeface="Monotype Sorts" pitchFamily="-84" charset="2"/>
              </a:rPr>
              <a:t>at least one </a:t>
            </a:r>
            <a:r>
              <a:rPr lang="en-US" altLang="en-US" dirty="0">
                <a:sym typeface="Monotype Sorts" pitchFamily="-84" charset="2"/>
              </a:rPr>
              <a:t>of the following holds:</a:t>
            </a: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is trivial (i.e.,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 </a:t>
            </a:r>
            <a:r>
              <a:rPr lang="en-US" altLang="en-US" dirty="0">
                <a:sym typeface="Greek Symbols"/>
              </a:rPr>
              <a:t>)</a:t>
            </a: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a </a:t>
            </a:r>
            <a:r>
              <a:rPr lang="en-US" altLang="en-US" dirty="0" err="1">
                <a:sym typeface="Greek Symbols"/>
              </a:rPr>
              <a:t>superkey</a:t>
            </a:r>
            <a:r>
              <a:rPr lang="en-US" altLang="en-US" dirty="0">
                <a:sym typeface="Greek Symbols"/>
              </a:rPr>
              <a:t> for </a:t>
            </a:r>
            <a:r>
              <a:rPr lang="en-US" altLang="en-US" i="1" dirty="0">
                <a:sym typeface="Greek Symbols"/>
              </a:rPr>
              <a:t>R</a:t>
            </a:r>
            <a:endParaRPr lang="en-US" altLang="en-US" dirty="0">
              <a:sym typeface="Greek Symbols"/>
            </a:endParaRP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Greek Symbols"/>
              </a:rPr>
              <a:t>Each attribute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in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–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contained in a candidate key for </a:t>
            </a:r>
            <a:r>
              <a:rPr lang="en-US" altLang="en-US" i="1" dirty="0">
                <a:sym typeface="Greek Symbols"/>
              </a:rPr>
              <a:t>R.</a:t>
            </a:r>
          </a:p>
          <a:p>
            <a:pPr lvl="1"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i="1" dirty="0">
                <a:sym typeface="Greek Symbols"/>
              </a:rPr>
              <a:t>   </a:t>
            </a:r>
            <a:r>
              <a:rPr lang="en-US" altLang="en-US" dirty="0">
                <a:sym typeface="Greek Symbols"/>
              </a:rPr>
              <a:t>(</a:t>
            </a:r>
            <a:r>
              <a:rPr lang="en-US" altLang="en-US" b="1" dirty="0">
                <a:sym typeface="Greek Symbols"/>
              </a:rPr>
              <a:t>NOTE</a:t>
            </a:r>
            <a:r>
              <a:rPr lang="en-US" altLang="en-US" i="1" dirty="0">
                <a:sym typeface="Greek Symbols"/>
              </a:rPr>
              <a:t>: </a:t>
            </a:r>
            <a:r>
              <a:rPr lang="en-US" altLang="en-US" dirty="0">
                <a:sym typeface="Greek Symbols"/>
              </a:rPr>
              <a:t>each attribute may be in a different candidate key)</a:t>
            </a:r>
            <a:endParaRPr lang="en-US" altLang="en-US" i="1" dirty="0">
              <a:sym typeface="Greek Symbols"/>
            </a:endParaRPr>
          </a:p>
          <a:p>
            <a:pPr>
              <a:tabLst>
                <a:tab pos="2738438" algn="l"/>
              </a:tabLst>
            </a:pPr>
            <a:r>
              <a:rPr lang="en-US" altLang="en-US" dirty="0">
                <a:sym typeface="Greek Symbols"/>
              </a:rPr>
              <a:t>If a relation is in BCNF it is in 3NF (since in BCNF one of the first two conditions above must hold).</a:t>
            </a:r>
          </a:p>
          <a:p>
            <a:pPr>
              <a:tabLst>
                <a:tab pos="2738438" algn="l"/>
              </a:tabLst>
            </a:pPr>
            <a:r>
              <a:rPr lang="en-US" altLang="en-US" dirty="0"/>
              <a:t>Third condition is a </a:t>
            </a:r>
            <a:r>
              <a:rPr lang="en-US" altLang="en-US" dirty="0">
                <a:solidFill>
                  <a:srgbClr val="1A04BC"/>
                </a:solidFill>
              </a:rPr>
              <a:t>minimal relaxation </a:t>
            </a:r>
            <a:r>
              <a:rPr lang="en-US" altLang="en-US" dirty="0"/>
              <a:t>of BCNF to ensure dependency preservation (will see why later).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39D6A-78FC-49D5-863B-FDB9B80A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365E-81BB-4E52-8D56-F2CCA1ADF554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91CBDC-377C-49DE-800A-E56B8949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B305AD2E-0182-4936-800F-0A236DE10080}"/>
              </a:ext>
            </a:extLst>
          </p:cNvPr>
          <p:cNvSpPr>
            <a:spLocks/>
          </p:cNvSpPr>
          <p:nvPr/>
        </p:nvSpPr>
        <p:spPr bwMode="auto">
          <a:xfrm>
            <a:off x="6492765" y="5527008"/>
            <a:ext cx="3482975" cy="1116716"/>
          </a:xfrm>
          <a:prstGeom prst="borderCallout2">
            <a:avLst>
              <a:gd name="adj1" fmla="val 12500"/>
              <a:gd name="adj2" fmla="val -2856"/>
              <a:gd name="adj3" fmla="val 12500"/>
              <a:gd name="adj4" fmla="val -2856"/>
              <a:gd name="adj5" fmla="val -161965"/>
              <a:gd name="adj6" fmla="val -82446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/>
              <a:t>E.g. B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ABC, (ABC) </a:t>
            </a:r>
            <a:r>
              <a:rPr lang="en-US" altLang="zh-CN" dirty="0">
                <a:sym typeface="Greek Symbols" pitchFamily="18" charset="2"/>
              </a:rPr>
              <a:t>– </a:t>
            </a:r>
            <a:r>
              <a:rPr lang="en-US" altLang="zh-CN" dirty="0">
                <a:sym typeface="Symbol" pitchFamily="18" charset="2"/>
              </a:rPr>
              <a:t>(B) =AC</a:t>
            </a:r>
          </a:p>
          <a:p>
            <a:r>
              <a:rPr lang="en-US" altLang="zh-CN" sz="2000" i="1" dirty="0">
                <a:sym typeface="Symbol" pitchFamily="18" charset="2"/>
              </a:rPr>
              <a:t>A</a:t>
            </a:r>
            <a:r>
              <a:rPr lang="en-US" altLang="zh-CN" sz="2000" dirty="0">
                <a:sym typeface="Symbol" pitchFamily="18" charset="2"/>
              </a:rPr>
              <a:t> appears in a candidate key, and </a:t>
            </a:r>
            <a:r>
              <a:rPr lang="en-US" altLang="zh-CN" sz="2000" i="1" dirty="0">
                <a:sym typeface="Symbol" pitchFamily="18" charset="2"/>
              </a:rPr>
              <a:t>C</a:t>
            </a:r>
            <a:r>
              <a:rPr lang="en-US" altLang="zh-CN" sz="2000" dirty="0">
                <a:sym typeface="Symbol" pitchFamily="18" charset="2"/>
              </a:rPr>
              <a:t> in another candidate </a:t>
            </a:r>
            <a:endParaRPr lang="zh-CN" altLang="en-US" sz="2000" dirty="0">
              <a:sym typeface="Symbol" pitchFamily="18" charset="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A8C6B7F-0302-43C5-BB93-AE3BE0CFD346}"/>
              </a:ext>
            </a:extLst>
          </p:cNvPr>
          <p:cNvCxnSpPr>
            <a:cxnSpLocks/>
          </p:cNvCxnSpPr>
          <p:nvPr/>
        </p:nvCxnSpPr>
        <p:spPr>
          <a:xfrm>
            <a:off x="3239146" y="3729925"/>
            <a:ext cx="69742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18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3C70A-907A-456F-998A-2C1A326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C9859-CBCB-4C9B-B2DB-CBCB902E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B27E-78A3-4719-B88A-1351BEEB578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262CB8-40C3-4B2D-8A6E-6F083D07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F177D0-7FBE-47AF-94B4-DEACE0A613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438" y="773113"/>
            <a:ext cx="11834812" cy="581342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dirty="0"/>
              <a:t>If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 is in 3NF,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3NF </a:t>
            </a:r>
            <a:r>
              <a:rPr lang="zh-CN" altLang="en-US" dirty="0"/>
              <a:t>性质</a:t>
            </a:r>
          </a:p>
          <a:p>
            <a:pPr lvl="1" eaLnBrk="1" hangingPunct="1">
              <a:defRPr/>
            </a:pPr>
            <a:r>
              <a:rPr kumimoji="0" lang="en-US" altLang="zh-CN" i="1" dirty="0"/>
              <a:t>R</a:t>
            </a:r>
            <a:r>
              <a:rPr kumimoji="0" lang="en-US" altLang="zh-CN" dirty="0"/>
              <a:t> is also in 2NF</a:t>
            </a:r>
          </a:p>
          <a:p>
            <a:pPr lvl="1" eaLnBrk="1" hangingPunct="1">
              <a:defRPr/>
            </a:pPr>
            <a:r>
              <a:rPr lang="zh-CN" altLang="en-US" dirty="0"/>
              <a:t>不存在非主属性对候选键的</a:t>
            </a:r>
            <a:r>
              <a:rPr lang="zh-CN" altLang="en-US" b="1" i="1" dirty="0">
                <a:solidFill>
                  <a:schemeClr val="hlink"/>
                </a:solidFill>
              </a:rPr>
              <a:t>部分</a:t>
            </a:r>
            <a:r>
              <a:rPr lang="zh-CN" altLang="en-US" dirty="0"/>
              <a:t>和</a:t>
            </a:r>
            <a:r>
              <a:rPr lang="zh-CN" altLang="en-US" b="1" i="1" dirty="0">
                <a:solidFill>
                  <a:schemeClr val="hlink"/>
                </a:solidFill>
              </a:rPr>
              <a:t>传递</a:t>
            </a:r>
            <a:r>
              <a:rPr lang="zh-CN" altLang="en-US" dirty="0"/>
              <a:t>依赖，</a:t>
            </a:r>
            <a:r>
              <a:rPr lang="en-US" altLang="zh-CN" dirty="0"/>
              <a:t>i.e.</a:t>
            </a:r>
            <a:r>
              <a:rPr lang="zh-CN" altLang="en-US" dirty="0"/>
              <a:t>每一个</a:t>
            </a:r>
            <a:r>
              <a:rPr lang="zh-CN" altLang="en-US" dirty="0">
                <a:solidFill>
                  <a:schemeClr val="folHlink"/>
                </a:solidFill>
              </a:rPr>
              <a:t>非主属性</a:t>
            </a:r>
            <a:r>
              <a:rPr lang="zh-CN" altLang="en-US" dirty="0"/>
              <a:t>都不</a:t>
            </a:r>
            <a:r>
              <a:rPr lang="zh-CN" altLang="en-US" dirty="0">
                <a:solidFill>
                  <a:schemeClr val="folHlink"/>
                </a:solidFill>
              </a:rPr>
              <a:t>传递依赖</a:t>
            </a:r>
            <a:r>
              <a:rPr lang="zh-CN" altLang="en-US" dirty="0"/>
              <a:t>于</a:t>
            </a:r>
            <a:r>
              <a:rPr lang="en-US" altLang="zh-CN" i="1" dirty="0"/>
              <a:t>R</a:t>
            </a:r>
            <a:r>
              <a:rPr lang="zh-CN" altLang="en-US" dirty="0"/>
              <a:t>的任何候选键</a:t>
            </a:r>
            <a:endParaRPr lang="en-US" altLang="zh-CN" dirty="0"/>
          </a:p>
          <a:p>
            <a:pPr marL="384175" lvl="1" indent="0" eaLnBrk="1" hangingPunct="1">
              <a:buFont typeface="Wingdings" pitchFamily="2" charset="2"/>
              <a:buNone/>
              <a:defRPr/>
            </a:pPr>
            <a:r>
              <a:rPr lang="en-US" altLang="zh-CN" sz="3600" b="1" dirty="0"/>
              <a:t>——</a:t>
            </a:r>
            <a:r>
              <a:rPr lang="zh-CN" altLang="en-US" sz="3600" b="1" dirty="0"/>
              <a:t>只是必要条件，不是成分条件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A6A09AD-FA3F-49A8-8347-8391B132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046" y="185371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2NF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F164DE0-C745-4699-88C9-608F1BB9E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859" y="18600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3NF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A1283BC-56AA-4B6A-8BA8-170C0A42F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159" y="2120415"/>
            <a:ext cx="540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657BE31-B210-4844-9471-3BB248AC3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546" y="161717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A929252-7547-45CB-9DD9-9E0FB3807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496" y="1328253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b="1" i="1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非主</a:t>
            </a:r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b="1" i="1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传递</a:t>
            </a:r>
            <a:r>
              <a:rPr kumimoji="0" lang="zh-CN" altLang="en-US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函数依赖</a:t>
            </a:r>
          </a:p>
        </p:txBody>
      </p:sp>
    </p:spTree>
    <p:extLst>
      <p:ext uri="{BB962C8B-B14F-4D97-AF65-F5344CB8AC3E}">
        <p14:creationId xmlns:p14="http://schemas.microsoft.com/office/powerpoint/2010/main" val="3699921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3C9BB-1AB5-4D72-9674-D189573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3NF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C0D35-1B75-4AEC-B3BA-EAC7A40D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a schema: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(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/>
              <a:t>i_ID</a:t>
            </a:r>
            <a:r>
              <a:rPr lang="en-US" altLang="en-US" i="1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With function dependencies: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endParaRPr lang="en-US" altLang="en-US" i="1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Monotype Sorts" pitchFamily="-84" charset="2"/>
              </a:rPr>
              <a:t>Two candidate keys =  {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}, {</a:t>
            </a:r>
            <a:r>
              <a:rPr lang="en-US" altLang="en-US" i="1" dirty="0" err="1"/>
              <a:t>s_ID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We have seen before that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olidFill>
                  <a:srgbClr val="002060"/>
                </a:solidFill>
                <a:sym typeface="Monotype Sorts" pitchFamily="-84" charset="2"/>
              </a:rPr>
              <a:t>not</a:t>
            </a:r>
            <a:r>
              <a:rPr lang="en-US" altLang="en-US" dirty="0">
                <a:sym typeface="Monotype Sorts" pitchFamily="-84" charset="2"/>
              </a:rPr>
              <a:t> in BCNF</a:t>
            </a:r>
          </a:p>
          <a:p>
            <a:r>
              <a:rPr lang="en-US" altLang="en-US" i="1" dirty="0">
                <a:sym typeface="Monotype Sorts" pitchFamily="-84" charset="2"/>
              </a:rPr>
              <a:t>R,  </a:t>
            </a:r>
            <a:r>
              <a:rPr lang="en-US" altLang="en-US" dirty="0">
                <a:sym typeface="Monotype Sorts" pitchFamily="-84" charset="2"/>
              </a:rPr>
              <a:t>however, 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in  3NF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r>
              <a:rPr lang="en-US" altLang="en-US" dirty="0"/>
              <a:t>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 and </a:t>
            </a:r>
            <a:r>
              <a:rPr lang="en-US" altLang="en-US" i="1" dirty="0"/>
              <a:t> </a:t>
            </a:r>
            <a:r>
              <a:rPr lang="en-US" altLang="en-US" i="1" dirty="0" err="1"/>
              <a:t>i_ID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, but: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{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} – {</a:t>
            </a:r>
            <a:r>
              <a:rPr lang="en-US" altLang="en-US" i="1" dirty="0" err="1"/>
              <a:t>i_ID</a:t>
            </a:r>
            <a:r>
              <a:rPr lang="en-US" altLang="en-US" dirty="0">
                <a:sym typeface="Monotype Sorts" pitchFamily="-84" charset="2"/>
              </a:rPr>
              <a:t> }  = 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} and</a:t>
            </a:r>
          </a:p>
          <a:p>
            <a:pPr lvl="2"/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Greek Symbols"/>
              </a:rPr>
              <a:t>is contained in a  candidate key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3E61D-9736-4D87-9741-2642DED2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6247-AEB9-4EA7-8DD1-5E4346F365A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DC62E1-719D-47EC-B800-5E7113E8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21A9D-A329-4836-8637-45DB0F97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Redundancy in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111CB-12A3-498E-B36F-24B0E6509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Consider  the schema R below,  which is in 3NF</a:t>
            </a:r>
          </a:p>
          <a:p>
            <a:pPr marL="0" indent="0">
              <a:buNone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What is wrong with the table?</a:t>
            </a:r>
          </a:p>
          <a:p>
            <a:pPr lvl="1"/>
            <a:r>
              <a:rPr lang="en-US" altLang="en-US" dirty="0"/>
              <a:t>Repetition of information</a:t>
            </a:r>
          </a:p>
          <a:p>
            <a:pPr lvl="1"/>
            <a:r>
              <a:rPr lang="en-US" altLang="en-US" sz="2400" dirty="0"/>
              <a:t>Need to use null values (e.g., to represent the relationship </a:t>
            </a:r>
            <a:r>
              <a:rPr lang="en-US" altLang="en-US" sz="2400" i="1" dirty="0">
                <a:sym typeface="Monotype Sorts" pitchFamily="-84" charset="2"/>
              </a:rPr>
              <a:t>l</a:t>
            </a:r>
            <a:r>
              <a:rPr lang="en-US" altLang="en-US" sz="2400" baseline="-25000" dirty="0">
                <a:sym typeface="Monotype Sorts" pitchFamily="-84" charset="2"/>
              </a:rPr>
              <a:t>2</a:t>
            </a:r>
            <a:r>
              <a:rPr lang="en-US" altLang="en-US" sz="2400" dirty="0">
                <a:sym typeface="Monotype Sorts" pitchFamily="-84" charset="2"/>
              </a:rPr>
              <a:t>, </a:t>
            </a:r>
            <a:r>
              <a:rPr lang="en-US" altLang="en-US" sz="2400" i="1" dirty="0">
                <a:sym typeface="Monotype Sorts" pitchFamily="-84" charset="2"/>
              </a:rPr>
              <a:t>k</a:t>
            </a:r>
            <a:r>
              <a:rPr lang="en-US" altLang="en-US" sz="2400" baseline="-25000" dirty="0">
                <a:sym typeface="Monotype Sorts" pitchFamily="-84" charset="2"/>
              </a:rPr>
              <a:t>2</a:t>
            </a:r>
            <a:r>
              <a:rPr lang="en-US" altLang="en-US" sz="2400" dirty="0">
                <a:sym typeface="Monotype Sorts" pitchFamily="-84" charset="2"/>
              </a:rPr>
              <a:t> 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where there is no corresponding value for </a:t>
            </a:r>
            <a:r>
              <a:rPr lang="en-US" altLang="en-US" i="1" dirty="0">
                <a:sym typeface="Monotype Sorts" pitchFamily="-84" charset="2"/>
              </a:rPr>
              <a:t>J</a:t>
            </a:r>
            <a:r>
              <a:rPr lang="en-US" altLang="en-US" dirty="0">
                <a:sym typeface="Monotype Sorts" pitchFamily="-84" charset="2"/>
              </a:rPr>
              <a:t>)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95748-3CC0-4AD6-AFCA-0BDC9AE5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BC8C-8ECC-4FD7-8A85-32ACC5B06CF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BCCDBD-EE2A-4254-B95E-803A76A2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A5D5BE3-AC2E-4178-8A00-0A722151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00" y="1142012"/>
            <a:ext cx="67170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+mn-lt"/>
              </a:rPr>
              <a:t>R = </a:t>
            </a:r>
            <a:r>
              <a:rPr lang="en-US" altLang="en-US" sz="2400" dirty="0">
                <a:latin typeface="+mn-lt"/>
              </a:rPr>
              <a:t>(</a:t>
            </a:r>
            <a:r>
              <a:rPr lang="en-US" altLang="en-US" sz="2400" i="1" dirty="0">
                <a:latin typeface="+mn-lt"/>
              </a:rPr>
              <a:t>J, K, L </a:t>
            </a:r>
            <a:r>
              <a:rPr lang="en-US" altLang="en-US" sz="2400" dirty="0">
                <a:latin typeface="+mn-lt"/>
              </a:rPr>
              <a:t>)</a:t>
            </a:r>
            <a:endParaRPr lang="en-US" altLang="en-US" sz="2400" i="1" dirty="0">
              <a:latin typeface="+mn-lt"/>
            </a:endParaRPr>
          </a:p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+mn-lt"/>
              </a:rPr>
              <a:t>F = </a:t>
            </a:r>
            <a:r>
              <a:rPr lang="en-US" altLang="en-US" sz="2400" dirty="0">
                <a:latin typeface="+mn-lt"/>
              </a:rPr>
              <a:t>{</a:t>
            </a:r>
            <a:r>
              <a:rPr lang="en-US" altLang="en-US" sz="2400" i="1" dirty="0">
                <a:latin typeface="+mn-lt"/>
              </a:rPr>
              <a:t>JK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 </a:t>
            </a:r>
            <a:r>
              <a:rPr lang="en-US" altLang="en-US" sz="2400" i="1" dirty="0">
                <a:latin typeface="+mn-lt"/>
                <a:sym typeface="Monotype Sorts" pitchFamily="-84" charset="2"/>
              </a:rPr>
              <a:t>L, L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 </a:t>
            </a:r>
            <a:r>
              <a:rPr lang="en-US" altLang="en-US" sz="2400" i="1" dirty="0">
                <a:latin typeface="+mn-lt"/>
                <a:sym typeface="Monotype Sorts" pitchFamily="-84" charset="2"/>
              </a:rPr>
              <a:t>K 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}</a:t>
            </a:r>
          </a:p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  <a:sym typeface="Monotype Sorts" pitchFamily="-84" charset="2"/>
              </a:rPr>
              <a:t>And an instance table: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F4484E-9786-48A4-81D1-F8635D28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35" y="1407347"/>
            <a:ext cx="1396870" cy="178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3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B60EF-7130-4C61-88FA-3B150D5F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Comparison of BCNF and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F5A5F-8843-4786-A3E6-18851CF6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Advantages to 3NF over BCNF.  It is always possible to obtain a 3NF design without sacrificing </a:t>
            </a:r>
            <a:r>
              <a:rPr lang="en-US" altLang="en-US" dirty="0" err="1"/>
              <a:t>losslessness</a:t>
            </a:r>
            <a:r>
              <a:rPr lang="en-US" altLang="en-US" dirty="0"/>
              <a:t> or dependency preservation. </a:t>
            </a:r>
          </a:p>
          <a:p>
            <a:r>
              <a:rPr lang="en-US" altLang="en-US" dirty="0"/>
              <a:t>Disadvantages to 3NF. </a:t>
            </a:r>
          </a:p>
          <a:p>
            <a:pPr lvl="1"/>
            <a:r>
              <a:rPr lang="en-US" altLang="en-US" dirty="0"/>
              <a:t>We may have to use null values to represent some of the possible meaningful relationships among data items.</a:t>
            </a:r>
          </a:p>
          <a:p>
            <a:pPr lvl="1"/>
            <a:r>
              <a:rPr lang="en-US" altLang="en-US" dirty="0"/>
              <a:t> There is the problem of repetition of information.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3CAAE-5F02-42C6-9DF4-ED6138E1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A061-4775-4029-B000-E49B47C486F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B50166-468B-4418-A7BE-0291B9E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005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800E8-390C-40F1-9555-B789B073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Goals of Normalization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B1F14-A5F0-45F7-89E4-1763F1E4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be a relation scheme with a set</a:t>
            </a:r>
            <a:r>
              <a:rPr lang="en-US" altLang="en-US" i="1" dirty="0"/>
              <a:t> F</a:t>
            </a:r>
            <a:r>
              <a:rPr lang="en-US" altLang="en-US" dirty="0"/>
              <a:t> of functional dependencies.</a:t>
            </a:r>
          </a:p>
          <a:p>
            <a:r>
              <a:rPr lang="en-US" altLang="en-US" dirty="0"/>
              <a:t>Decide whether a relation scheme </a:t>
            </a:r>
            <a:r>
              <a:rPr lang="en-US" altLang="en-US" i="1" dirty="0"/>
              <a:t>R</a:t>
            </a:r>
            <a:r>
              <a:rPr lang="en-US" altLang="en-US" dirty="0"/>
              <a:t> is in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form.</a:t>
            </a:r>
          </a:p>
          <a:p>
            <a:r>
              <a:rPr lang="en-US" altLang="en-US" dirty="0"/>
              <a:t>In the case that a relation scheme </a:t>
            </a:r>
            <a:r>
              <a:rPr lang="en-US" altLang="en-US" i="1" dirty="0"/>
              <a:t>R</a:t>
            </a:r>
            <a:r>
              <a:rPr lang="en-US" altLang="en-US" dirty="0"/>
              <a:t> is not in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form, need to decompose it into a set of relation scheme  {</a:t>
            </a:r>
            <a:r>
              <a:rPr lang="en-US" altLang="ja-JP" i="1" dirty="0"/>
              <a:t>R</a:t>
            </a:r>
            <a:r>
              <a:rPr lang="en-US" altLang="ja-JP" baseline="-25000" dirty="0"/>
              <a:t>1</a:t>
            </a:r>
            <a:r>
              <a:rPr lang="en-US" altLang="ja-JP" i="1" dirty="0"/>
              <a:t>, R</a:t>
            </a:r>
            <a:r>
              <a:rPr lang="en-US" altLang="ja-JP" baseline="-25000" dirty="0"/>
              <a:t>2</a:t>
            </a:r>
            <a:r>
              <a:rPr lang="en-US" altLang="ja-JP" i="1" dirty="0"/>
              <a:t>, ..., R</a:t>
            </a:r>
            <a:r>
              <a:rPr lang="en-US" altLang="ja-JP" i="1" baseline="-25000" dirty="0"/>
              <a:t>n</a:t>
            </a:r>
            <a:r>
              <a:rPr lang="en-US" altLang="ja-JP" dirty="0"/>
              <a:t>} such that:</a:t>
            </a:r>
          </a:p>
          <a:p>
            <a:pPr lvl="1"/>
            <a:r>
              <a:rPr lang="en-US" altLang="en-US" dirty="0"/>
              <a:t>Each relation scheme is in good form </a:t>
            </a:r>
          </a:p>
          <a:p>
            <a:pPr lvl="1"/>
            <a:r>
              <a:rPr lang="en-US" altLang="en-US" dirty="0"/>
              <a:t>The decomposition is a lossless decomposition</a:t>
            </a:r>
          </a:p>
          <a:p>
            <a:pPr lvl="1"/>
            <a:r>
              <a:rPr lang="en-US" altLang="en-US" dirty="0"/>
              <a:t>Preferably, the decomposition should be dependency preserving.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1478C-0EE6-42B2-957F-ADD04958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8B8B-163E-4EB0-A2A0-FC60114B84A3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93F81-0941-43A4-AEBC-172590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726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D84F2-C27B-43C0-91CF-E35E08CE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How good is BCNF?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D1908-CABE-4AA7-87D3-7D68F2AA6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tabLst>
                <a:tab pos="2976563" algn="ctr"/>
              </a:tabLst>
            </a:pPr>
            <a:r>
              <a:rPr lang="en-US" altLang="en-US" dirty="0"/>
              <a:t>There are database schemas in BCNF that do not seem to be sufficiently normalized </a:t>
            </a:r>
          </a:p>
          <a:p>
            <a:pPr>
              <a:tabLst>
                <a:tab pos="2976563" algn="ctr"/>
              </a:tabLst>
            </a:pPr>
            <a:r>
              <a:rPr lang="en-US" altLang="en-US" dirty="0"/>
              <a:t>Consider a relation </a:t>
            </a:r>
          </a:p>
          <a:p>
            <a:pPr>
              <a:buFont typeface="Monotype Sorts" pitchFamily="-84" charset="2"/>
              <a:buNone/>
              <a:tabLst>
                <a:tab pos="2976563" algn="ctr"/>
              </a:tabLst>
            </a:pPr>
            <a:r>
              <a:rPr lang="en-US" altLang="en-US" dirty="0"/>
              <a:t>		</a:t>
            </a:r>
            <a:r>
              <a:rPr lang="en-US" altLang="en-US" i="1" dirty="0" err="1"/>
              <a:t>inst_info</a:t>
            </a:r>
            <a:r>
              <a:rPr lang="en-US" altLang="en-US" i="1" dirty="0"/>
              <a:t> (ID, </a:t>
            </a:r>
            <a:r>
              <a:rPr lang="en-US" altLang="en-US" i="1" dirty="0" err="1"/>
              <a:t>child_name</a:t>
            </a:r>
            <a:r>
              <a:rPr lang="en-US" altLang="en-US" i="1" dirty="0"/>
              <a:t>, phone)</a:t>
            </a:r>
          </a:p>
          <a:p>
            <a:pPr lvl="1">
              <a:tabLst>
                <a:tab pos="2976563" algn="ctr"/>
              </a:tabLst>
            </a:pPr>
            <a:r>
              <a:rPr lang="en-US" altLang="en-US" dirty="0"/>
              <a:t>where an instructor may have more than one phone and can have multiple children</a:t>
            </a:r>
          </a:p>
          <a:p>
            <a:pPr lvl="1">
              <a:tabLst>
                <a:tab pos="2976563" algn="ctr"/>
              </a:tabLst>
            </a:pPr>
            <a:r>
              <a:rPr lang="en-US" altLang="en-US" dirty="0"/>
              <a:t>Instance of </a:t>
            </a:r>
            <a:r>
              <a:rPr lang="en-US" altLang="en-US" i="1" dirty="0" err="1"/>
              <a:t>inst_info</a:t>
            </a: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>
              <a:tabLst>
                <a:tab pos="1993900" algn="l"/>
              </a:tabLst>
            </a:pPr>
            <a:r>
              <a:rPr kumimoji="0" lang="en-US" altLang="en-US" sz="2400" dirty="0"/>
              <a:t>There are no non-trivial functional dependencies and therefore the relation is in BCNF </a:t>
            </a:r>
          </a:p>
          <a:p>
            <a:pPr>
              <a:tabLst>
                <a:tab pos="1993900" algn="l"/>
              </a:tabLst>
            </a:pPr>
            <a:r>
              <a:rPr kumimoji="0" lang="en-US" altLang="en-US" sz="2400" dirty="0"/>
              <a:t>Insertion anomalies – i.e., if we add a phone 981-992-3443 to 99999, we need to add two tuples</a:t>
            </a:r>
          </a:p>
          <a:p>
            <a:pPr>
              <a:buFont typeface="Monotype Sorts" pitchFamily="-84" charset="2"/>
              <a:buNone/>
              <a:tabLst>
                <a:tab pos="1993900" algn="l"/>
              </a:tabLst>
            </a:pPr>
            <a:r>
              <a:rPr kumimoji="0" lang="en-US" altLang="en-US" sz="2400" dirty="0"/>
              <a:t>		(99999, David,   981-992-3443)</a:t>
            </a:r>
            <a:br>
              <a:rPr kumimoji="0" lang="en-US" altLang="en-US" sz="2400" dirty="0"/>
            </a:br>
            <a:r>
              <a:rPr kumimoji="0" lang="en-US" altLang="en-US" sz="2400" dirty="0"/>
              <a:t>	(99999, William, 981-992-3443</a:t>
            </a:r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A0B28-7464-41C2-BE91-6CFD43E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4968-F135-4851-A2D1-8B4AAD6DB521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91C351-24B7-41E5-A23E-866A8184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pic>
        <p:nvPicPr>
          <p:cNvPr id="6" name="Picture 11" descr="C:\Users\as668\Desktop\Judi-Done\7_100.jpg">
            <a:extLst>
              <a:ext uri="{FF2B5EF4-FFF2-40B4-BE49-F238E27FC236}">
                <a16:creationId xmlns:a16="http://schemas.microsoft.com/office/drawing/2014/main" id="{DFA78018-77FF-4C53-AC72-867B1265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01" y="2514408"/>
            <a:ext cx="4246444" cy="182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EBD9D91-B720-4F15-94C6-579B7229DACF}"/>
              </a:ext>
            </a:extLst>
          </p:cNvPr>
          <p:cNvSpPr txBox="1"/>
          <p:nvPr/>
        </p:nvSpPr>
        <p:spPr>
          <a:xfrm>
            <a:off x="7728228" y="585453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多值依赖</a:t>
            </a:r>
          </a:p>
        </p:txBody>
      </p:sp>
    </p:spTree>
    <p:extLst>
      <p:ext uri="{BB962C8B-B14F-4D97-AF65-F5344CB8AC3E}">
        <p14:creationId xmlns:p14="http://schemas.microsoft.com/office/powerpoint/2010/main" val="174973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B8681-783E-4419-B638-344087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Example. Combine Schemas and 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40D5F-3C68-4AE2-A018-6C0BC711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Suppose we combine two tables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instructor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ID, name, salary,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) and 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department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budget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</a:t>
            </a:r>
            <a:r>
              <a:rPr lang="en-US" altLang="zh-CN" dirty="0">
                <a:cs typeface="Times New Roman" pitchFamily="18" charset="0"/>
              </a:rPr>
              <a:t>into 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i="1" dirty="0" err="1">
                <a:cs typeface="Times New Roman" pitchFamily="18" charset="0"/>
              </a:rPr>
              <a:t>ins_dept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ID, name, salary,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building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budget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en-US" altLang="zh-CN" i="1" dirty="0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(No connection to relationship set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i="1" dirty="0"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Result is possible repetition of information on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</a:p>
          <a:p>
            <a:pPr lvl="1">
              <a:defRPr/>
            </a:pP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many-to-one</a:t>
            </a:r>
            <a:r>
              <a:rPr lang="en-US" altLang="zh-CN" dirty="0">
                <a:cs typeface="Times New Roman" pitchFamily="18" charset="0"/>
              </a:rPr>
              <a:t> mapping cardinality from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to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Pitfalls due to information repetition, when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inserting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deleting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updating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43477-0FE6-489D-B889-190D167B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DC25-A666-40A3-8077-B3EB65013FD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F400D7-8EBC-4672-8C55-52039911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048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C409C-A5CA-4AE4-8A5F-96A6653F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Higher Normal Forms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DD316-2606-463C-9968-DEFE1C81C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It is better to decompose </a:t>
            </a:r>
            <a:r>
              <a:rPr lang="en-US" altLang="en-US" i="1" dirty="0" err="1"/>
              <a:t>inst_info</a:t>
            </a:r>
            <a:r>
              <a:rPr lang="en-US" altLang="en-US" i="1" dirty="0"/>
              <a:t> </a:t>
            </a:r>
            <a:r>
              <a:rPr lang="en-US" altLang="en-US" dirty="0"/>
              <a:t>into:</a:t>
            </a:r>
          </a:p>
          <a:p>
            <a:pPr lvl="1"/>
            <a:r>
              <a:rPr lang="en-US" altLang="en-US" i="1" dirty="0" err="1"/>
              <a:t>inst_child</a:t>
            </a:r>
            <a:r>
              <a:rPr lang="en-US" altLang="en-US" dirty="0"/>
              <a:t>:</a:t>
            </a:r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r>
              <a:rPr lang="en-US" altLang="en-US" i="1" dirty="0" err="1"/>
              <a:t>inst_phone</a:t>
            </a:r>
            <a:r>
              <a:rPr lang="en-US" altLang="en-US" i="1" dirty="0"/>
              <a:t>: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suggests the need for higher normal forms, such as Fourth Normal Form (4NF), which we shall see later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7ACE5-E0C4-4BA1-8ED9-EC4280C2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05C70-0012-409D-BDEA-FE388105B272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13C3AC-9802-40B2-A5BF-BCCE9433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FC76BD-8B34-4A9C-8992-C6A037973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66" y="1742824"/>
            <a:ext cx="2935907" cy="123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F9EE677-28B2-4B08-B75D-7FEED186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66" y="3410644"/>
            <a:ext cx="2915327" cy="117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276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C24DC-F05C-474F-87E8-F166F2E9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7.4 </a:t>
            </a:r>
            <a:r>
              <a:rPr lang="en-US" altLang="en-US" dirty="0"/>
              <a:t>Functional-Dependency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793EF-CA27-4F3E-9380-B49D8872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now consider the formal theory that tells us which functional dependencies are implied logically by a given set of functional dependencies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</a:t>
            </a:r>
            <a:r>
              <a:rPr lang="en-US" altLang="en-US" dirty="0"/>
              <a:t>losure of 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 </a:t>
            </a:r>
            <a:endParaRPr lang="en-US" altLang="en-US" dirty="0"/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E3C0C-F934-47A1-AB3C-BDCE32E0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F02F-FF81-4919-9FFD-0D5B7F23C6B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18D72-5CA1-4F6E-9FDC-2D54A872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009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78DF-82FA-45EF-8D97-2DD625B4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C3EBC-21D5-454C-88D8-95866D9C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1. We now consider the formal theory that tells us which functional dependencies are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implied logically </a:t>
            </a:r>
            <a:r>
              <a:rPr lang="en-US" altLang="zh-CN" dirty="0">
                <a:cs typeface="Times New Roman" pitchFamily="18" charset="0"/>
              </a:rPr>
              <a:t>by a given set of functional dependencies.</a:t>
            </a:r>
          </a:p>
          <a:p>
            <a:r>
              <a:rPr lang="en-US" altLang="zh-CN" dirty="0">
                <a:cs typeface="Times New Roman" pitchFamily="18" charset="0"/>
              </a:rPr>
              <a:t>2. We then develop algorithms to generate lossless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decompositions into BCNF and 3NF</a:t>
            </a:r>
          </a:p>
          <a:p>
            <a:r>
              <a:rPr lang="en-US" altLang="zh-CN" dirty="0">
                <a:cs typeface="Times New Roman" pitchFamily="18" charset="0"/>
              </a:rPr>
              <a:t>3. We then develop algorithms to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test </a:t>
            </a:r>
            <a:r>
              <a:rPr lang="en-US" altLang="zh-CN" dirty="0">
                <a:cs typeface="Times New Roman" pitchFamily="18" charset="0"/>
              </a:rPr>
              <a:t>if a decomposition is dependency-preserving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341EF-39A0-43AA-86F4-986410B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0454-DAFE-456D-87A4-C1F468E37A1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0D5F5-264F-4DB3-8BC1-411E7646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458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7F460-8271-4AEE-B911-BCB10D7A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Statements for FD Judgment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给定关系模式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A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C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和关系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，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</a:t>
                </a:r>
                <a:r>
                  <a:rPr lang="zh-CN" altLang="en-US" dirty="0">
                    <a:cs typeface="Times New Roman" pitchFamily="18" charset="0"/>
                  </a:rPr>
                  <a:t>利用</a:t>
                </a:r>
                <a:r>
                  <a:rPr lang="en-US" altLang="zh-CN" dirty="0">
                    <a:cs typeface="Times New Roman" pitchFamily="18" charset="0"/>
                  </a:rPr>
                  <a:t>SQL</a:t>
                </a:r>
                <a:r>
                  <a:rPr lang="zh-CN" altLang="en-US" dirty="0">
                    <a:cs typeface="Times New Roman" pitchFamily="18" charset="0"/>
                  </a:rPr>
                  <a:t>语句判断关系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是否满足函数依赖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   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i="1" dirty="0">
                    <a:cs typeface="Times New Roman" pitchFamily="18" charset="0"/>
                  </a:rPr>
                  <a:t>C</a:t>
                </a:r>
              </a:p>
              <a:p>
                <a:r>
                  <a:rPr lang="zh-CN" altLang="en-US" dirty="0">
                    <a:cs typeface="Times New Roman" pitchFamily="18" charset="0"/>
                  </a:rPr>
                  <a:t>要求：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</a:t>
                </a:r>
                <a:r>
                  <a:rPr lang="zh-CN" altLang="en-US" dirty="0">
                    <a:cs typeface="Times New Roman" pitchFamily="18" charset="0"/>
                  </a:rPr>
                  <a:t>如果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不满足该函数依赖，找出导致不满足的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中的元组。</a:t>
                </a:r>
                <a:endParaRPr lang="en-US" altLang="zh-CN" dirty="0">
                  <a:cs typeface="Times New Roman" pitchFamily="18" charset="0"/>
                </a:endParaRPr>
              </a:p>
              <a:p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方法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en-US" altLang="zh-CN" dirty="0">
                    <a:cs typeface="Times New Roman" pitchFamily="18" charset="0"/>
                  </a:rPr>
                  <a:t>1.</a:t>
                </a:r>
                <a:r>
                  <a:rPr lang="zh-CN" altLang="en-US" dirty="0">
                    <a:cs typeface="Times New Roman" pitchFamily="18" charset="0"/>
                  </a:rPr>
                  <a:t> 使用元组变量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en-US" altLang="zh-CN" dirty="0">
                    <a:cs typeface="Times New Roman" pitchFamily="18" charset="0"/>
                  </a:rPr>
                  <a:t>2. group by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</a:t>
                </a:r>
                <a:endParaRPr lang="zh-CN" altLang="en-US" dirty="0">
                  <a:cs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" t="-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10FE0-BB78-4773-99C6-7BF51DC8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2D09B-0098-4152-A302-91FBC833B58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CC2D21-499A-4D3F-BC74-0BAF7988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AEF72AC-CEB2-4CE2-8FEB-BCDCF712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744398"/>
              </p:ext>
            </p:extLst>
          </p:nvPr>
        </p:nvGraphicFramePr>
        <p:xfrm>
          <a:off x="5677641" y="3780364"/>
          <a:ext cx="584448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右大括号 6">
            <a:extLst>
              <a:ext uri="{FF2B5EF4-FFF2-40B4-BE49-F238E27FC236}">
                <a16:creationId xmlns:a16="http://schemas.microsoft.com/office/drawing/2014/main" id="{8B914851-B671-43E8-839E-BC9F71DB9387}"/>
              </a:ext>
            </a:extLst>
          </p:cNvPr>
          <p:cNvSpPr/>
          <p:nvPr/>
        </p:nvSpPr>
        <p:spPr bwMode="auto">
          <a:xfrm rot="16200000">
            <a:off x="6901777" y="2448215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62990881-2A64-42BA-8A91-3842F2ACFA66}"/>
              </a:ext>
            </a:extLst>
          </p:cNvPr>
          <p:cNvSpPr/>
          <p:nvPr/>
        </p:nvSpPr>
        <p:spPr bwMode="auto">
          <a:xfrm rot="16200000">
            <a:off x="9854105" y="2456598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396C6AA-A52E-42B3-87BF-35A2B40EB20C}"/>
              </a:ext>
            </a:extLst>
          </p:cNvPr>
          <p:cNvSpPr txBox="1"/>
          <p:nvPr/>
        </p:nvSpPr>
        <p:spPr>
          <a:xfrm>
            <a:off x="6896473" y="31301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T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A526F80-4B23-4E7D-A345-4E8915D2A7C0}"/>
              </a:ext>
            </a:extLst>
          </p:cNvPr>
          <p:cNvSpPr txBox="1"/>
          <p:nvPr/>
        </p:nvSpPr>
        <p:spPr>
          <a:xfrm>
            <a:off x="9848801" y="314316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S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7F08B-13F6-4964-9B27-1E0F88AAB1D2}"/>
              </a:ext>
            </a:extLst>
          </p:cNvPr>
          <p:cNvSpPr txBox="1"/>
          <p:nvPr/>
        </p:nvSpPr>
        <p:spPr>
          <a:xfrm>
            <a:off x="3535047" y="3780364"/>
            <a:ext cx="1914307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zh-CN" b="1" dirty="0">
                <a:cs typeface="Times New Roman" pitchFamily="18" charset="0"/>
              </a:rPr>
              <a:t>select </a:t>
            </a:r>
            <a:r>
              <a:rPr lang="zh-CN" altLang="en-US" b="1" dirty="0">
                <a:cs typeface="Times New Roman" pitchFamily="18" charset="0"/>
              </a:rPr>
              <a:t>？</a:t>
            </a:r>
            <a:r>
              <a:rPr lang="en-US" altLang="zh-CN" b="1" dirty="0"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b="1" i="1" dirty="0">
                <a:cs typeface="Times New Roman" pitchFamily="18" charset="0"/>
              </a:rPr>
              <a:t>r </a:t>
            </a:r>
            <a:r>
              <a:rPr lang="en-US" altLang="zh-CN" b="1" dirty="0">
                <a:cs typeface="Times New Roman" pitchFamily="18" charset="0"/>
              </a:rPr>
              <a:t>as</a:t>
            </a:r>
            <a:r>
              <a:rPr lang="en-US" altLang="zh-CN" b="1" i="1" dirty="0">
                <a:cs typeface="Times New Roman" pitchFamily="18" charset="0"/>
              </a:rPr>
              <a:t> T, r </a:t>
            </a:r>
            <a:r>
              <a:rPr lang="en-US" altLang="zh-CN" b="1" dirty="0">
                <a:cs typeface="Times New Roman" pitchFamily="18" charset="0"/>
              </a:rPr>
              <a:t>as </a:t>
            </a:r>
            <a:r>
              <a:rPr lang="en-US" altLang="zh-CN" b="1" i="1" dirty="0">
                <a:cs typeface="Times New Roman" pitchFamily="18" charset="0"/>
              </a:rPr>
              <a:t>S</a:t>
            </a:r>
          </a:p>
          <a:p>
            <a:pPr marL="0" indent="0">
              <a:buNone/>
            </a:pPr>
            <a:r>
              <a:rPr lang="en-US" altLang="zh-CN" b="1" dirty="0">
                <a:cs typeface="Times New Roman" pitchFamily="18" charset="0"/>
              </a:rPr>
              <a:t>where </a:t>
            </a:r>
            <a:r>
              <a:rPr lang="en-US" altLang="zh-CN" b="1" i="1" dirty="0">
                <a:cs typeface="Times New Roman" pitchFamily="18" charset="0"/>
              </a:rPr>
              <a:t>T.B=S.B</a:t>
            </a:r>
          </a:p>
          <a:p>
            <a:pPr marL="0" indent="0">
              <a:buNone/>
            </a:pPr>
            <a:r>
              <a:rPr lang="en-US" altLang="zh-CN" b="1" dirty="0">
                <a:cs typeface="Times New Roman" pitchFamily="18" charset="0"/>
              </a:rPr>
              <a:t>          and </a:t>
            </a:r>
            <a:r>
              <a:rPr lang="en-US" altLang="zh-CN" b="1" i="1" dirty="0">
                <a:cs typeface="Times New Roman" pitchFamily="18" charset="0"/>
              </a:rPr>
              <a:t>T.C</a:t>
            </a:r>
            <a:r>
              <a:rPr lang="en-US" altLang="zh-CN" b="1" dirty="0">
                <a:cs typeface="Times New Roman" pitchFamily="18" charset="0"/>
              </a:rPr>
              <a:t>&lt;&gt;</a:t>
            </a:r>
            <a:r>
              <a:rPr lang="en-US" altLang="zh-CN" b="1" i="1" dirty="0">
                <a:cs typeface="Times New Roman" pitchFamily="18" charset="0"/>
              </a:rPr>
              <a:t>S.C</a:t>
            </a:r>
          </a:p>
        </p:txBody>
      </p:sp>
    </p:spTree>
    <p:extLst>
      <p:ext uri="{BB962C8B-B14F-4D97-AF65-F5344CB8AC3E}">
        <p14:creationId xmlns:p14="http://schemas.microsoft.com/office/powerpoint/2010/main" val="831833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92F78-3BF7-4371-9D3B-317755E6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B4089-A476-4165-95F9-DCE06576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set </a:t>
            </a:r>
            <a:r>
              <a:rPr lang="en-US" altLang="en-US" i="1" dirty="0"/>
              <a:t>F</a:t>
            </a:r>
            <a:r>
              <a:rPr lang="en-US" altLang="en-US" dirty="0"/>
              <a:t> set of functional dependencies, there are certain other functional dependencies that are </a:t>
            </a:r>
            <a:r>
              <a:rPr lang="en-US" altLang="en-US" dirty="0">
                <a:solidFill>
                  <a:srgbClr val="FF0000"/>
                </a:solidFill>
              </a:rPr>
              <a:t>logically implied </a:t>
            </a:r>
            <a:r>
              <a:rPr lang="en-US" altLang="en-US" dirty="0"/>
              <a:t>by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 If 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and 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</a:t>
            </a:r>
            <a:r>
              <a:rPr lang="en-US" altLang="en-US" dirty="0">
                <a:sym typeface="Monotype Sorts" pitchFamily="-84" charset="2"/>
              </a:rPr>
              <a:t>,  then we can infer that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C</a:t>
            </a:r>
          </a:p>
          <a:p>
            <a:pPr lvl="1"/>
            <a:r>
              <a:rPr lang="en-US" altLang="en-US" dirty="0">
                <a:sym typeface="Monotype Sorts" pitchFamily="-84" charset="2"/>
              </a:rPr>
              <a:t>etc.</a:t>
            </a:r>
            <a:endParaRPr lang="en-US" altLang="en-US" dirty="0"/>
          </a:p>
          <a:p>
            <a:r>
              <a:rPr lang="en-US" altLang="en-US" dirty="0"/>
              <a:t>The set of </a:t>
            </a:r>
            <a:r>
              <a:rPr lang="en-US" altLang="en-US" b="1" dirty="0">
                <a:solidFill>
                  <a:srgbClr val="002060"/>
                </a:solidFill>
              </a:rPr>
              <a:t>all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functional dependencies logically implied by </a:t>
            </a:r>
            <a:r>
              <a:rPr lang="en-US" altLang="en-US" i="1" dirty="0"/>
              <a:t>F</a:t>
            </a:r>
            <a:r>
              <a:rPr lang="en-US" altLang="en-US" dirty="0"/>
              <a:t> is the </a:t>
            </a:r>
            <a:r>
              <a:rPr lang="en-US" altLang="en-US" b="1" dirty="0">
                <a:solidFill>
                  <a:srgbClr val="002060"/>
                </a:solidFill>
              </a:rPr>
              <a:t>closure</a:t>
            </a:r>
            <a:r>
              <a:rPr lang="en-US" altLang="en-US" dirty="0"/>
              <a:t> of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We denote the </a:t>
            </a:r>
            <a:r>
              <a:rPr lang="en-US" altLang="en-US" i="1" dirty="0"/>
              <a:t>closure </a:t>
            </a:r>
            <a:r>
              <a:rPr lang="en-US" altLang="en-US" dirty="0"/>
              <a:t>of </a:t>
            </a:r>
            <a:r>
              <a:rPr lang="en-US" altLang="en-US" i="1" dirty="0"/>
              <a:t>F</a:t>
            </a:r>
            <a:r>
              <a:rPr lang="en-US" altLang="en-US" dirty="0"/>
              <a:t> by </a:t>
            </a:r>
            <a:r>
              <a:rPr lang="en-US" altLang="en-US" b="1" i="1" dirty="0">
                <a:solidFill>
                  <a:srgbClr val="002060"/>
                </a:solidFill>
              </a:rPr>
              <a:t>F</a:t>
            </a:r>
            <a:r>
              <a:rPr lang="en-US" altLang="en-US" b="1" i="1" baseline="44000" dirty="0">
                <a:solidFill>
                  <a:srgbClr val="002060"/>
                </a:solidFill>
              </a:rPr>
              <a:t>+</a:t>
            </a:r>
            <a:r>
              <a:rPr lang="en-US" altLang="en-US" i="1" dirty="0">
                <a:solidFill>
                  <a:srgbClr val="000099"/>
                </a:solidFill>
              </a:rPr>
              <a:t>.</a:t>
            </a:r>
          </a:p>
          <a:p>
            <a:pPr marL="857250" lvl="1" indent="-285750" eaLnBrk="1" hangingPunct="1"/>
            <a:r>
              <a:rPr lang="en-US" altLang="zh-CN" dirty="0">
                <a:solidFill>
                  <a:schemeClr val="tx2"/>
                </a:solidFill>
              </a:rPr>
              <a:t>F</a:t>
            </a:r>
            <a:r>
              <a:rPr lang="en-US" altLang="zh-CN" i="1" baseline="30000" dirty="0">
                <a:solidFill>
                  <a:schemeClr val="tx2"/>
                </a:solidFill>
              </a:rPr>
              <a:t>+ </a:t>
            </a:r>
            <a:r>
              <a:rPr lang="en-US" altLang="zh-CN" dirty="0"/>
              <a:t>= { </a:t>
            </a:r>
            <a:r>
              <a:rPr lang="en-US" altLang="zh-CN" b="1" i="1" dirty="0"/>
              <a:t>f</a:t>
            </a:r>
            <a:r>
              <a:rPr lang="en-US" altLang="zh-CN" dirty="0"/>
              <a:t> | </a:t>
            </a:r>
            <a:r>
              <a:rPr lang="en-US" altLang="zh-CN" b="1" i="1" dirty="0"/>
              <a:t>f </a:t>
            </a:r>
            <a:r>
              <a:rPr lang="en-US" altLang="zh-CN" dirty="0"/>
              <a:t>is logically implied by </a:t>
            </a:r>
            <a:r>
              <a:rPr lang="en-US" altLang="zh-CN" b="1" i="1" dirty="0"/>
              <a:t>F</a:t>
            </a:r>
            <a:r>
              <a:rPr lang="en-US" altLang="zh-CN" dirty="0"/>
              <a:t> }</a:t>
            </a:r>
          </a:p>
          <a:p>
            <a:pPr marL="857250" lvl="1" indent="-285750" eaLnBrk="1" hangingPunct="1"/>
            <a:endParaRPr lang="en-US" altLang="en-US" i="1" dirty="0">
              <a:solidFill>
                <a:srgbClr val="000099"/>
              </a:solidFill>
            </a:endParaRPr>
          </a:p>
          <a:p>
            <a:pPr marL="857250" lvl="1" indent="-285750" eaLnBrk="1" hangingPunct="1"/>
            <a:endParaRPr lang="en-US" altLang="en-US" i="1" dirty="0">
              <a:solidFill>
                <a:srgbClr val="000099"/>
              </a:solidFill>
            </a:endParaRPr>
          </a:p>
          <a:p>
            <a:r>
              <a:rPr lang="en-US" altLang="zh-CN" dirty="0"/>
              <a:t>E.g. in Fig. 8.0.5, 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i="1" baseline="30000" dirty="0"/>
              <a:t>+</a:t>
            </a:r>
          </a:p>
          <a:p>
            <a:pPr marL="857250" lvl="1" indent="-285750">
              <a:buNone/>
            </a:pPr>
            <a:r>
              <a:rPr lang="en-US" altLang="zh-CN" dirty="0"/>
              <a:t>                            = 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… </a:t>
            </a:r>
            <a:r>
              <a:rPr lang="en-US" altLang="zh-CN" dirty="0"/>
              <a:t>}</a:t>
            </a:r>
            <a:endParaRPr lang="en-US" altLang="en-US" i="1" dirty="0">
              <a:solidFill>
                <a:srgbClr val="000099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874E8-3857-4D80-BF88-BC2A8231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8D0-8277-4AAB-9E46-1EA60848078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984119-43D1-4BA9-BC6B-00F85115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72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D7A2-6BE2-4665-8A76-C5F48879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3D6AF-7978-4CE5-B9C1-A30E82C5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54E0-281B-4E0D-90B5-6DE72C97BBD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B96CE7-9E9C-4CAB-B8B5-DDB72C9B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grpSp>
        <p:nvGrpSpPr>
          <p:cNvPr id="6" name="Group 1026">
            <a:extLst>
              <a:ext uri="{FF2B5EF4-FFF2-40B4-BE49-F238E27FC236}">
                <a16:creationId xmlns:a16="http://schemas.microsoft.com/office/drawing/2014/main" id="{40461506-F65A-4415-BEAF-668DE39932A3}"/>
              </a:ext>
            </a:extLst>
          </p:cNvPr>
          <p:cNvGrpSpPr>
            <a:grpSpLocks/>
          </p:cNvGrpSpPr>
          <p:nvPr/>
        </p:nvGrpSpPr>
        <p:grpSpPr bwMode="auto">
          <a:xfrm>
            <a:off x="2945194" y="2418145"/>
            <a:ext cx="4191000" cy="3200400"/>
            <a:chOff x="-3" y="-3"/>
            <a:chExt cx="2136" cy="2310"/>
          </a:xfrm>
        </p:grpSpPr>
        <p:grpSp>
          <p:nvGrpSpPr>
            <p:cNvPr id="7" name="Group 1027">
              <a:extLst>
                <a:ext uri="{FF2B5EF4-FFF2-40B4-BE49-F238E27FC236}">
                  <a16:creationId xmlns:a16="http://schemas.microsoft.com/office/drawing/2014/main" id="{5F47F1FB-9FA0-4F5A-84CC-32B03BD3D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0" cy="2304"/>
              <a:chOff x="0" y="0"/>
              <a:chExt cx="2130" cy="2304"/>
            </a:xfrm>
          </p:grpSpPr>
          <p:grpSp>
            <p:nvGrpSpPr>
              <p:cNvPr id="9" name="Group 1028">
                <a:extLst>
                  <a:ext uri="{FF2B5EF4-FFF2-40B4-BE49-F238E27FC236}">
                    <a16:creationId xmlns:a16="http://schemas.microsoft.com/office/drawing/2014/main" id="{D8120D08-667B-454A-9E32-0C1810ED01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6" cy="384"/>
                <a:chOff x="0" y="0"/>
                <a:chExt cx="636" cy="384"/>
              </a:xfrm>
            </p:grpSpPr>
            <p:sp>
              <p:nvSpPr>
                <p:cNvPr id="61" name="Rectangle 1029">
                  <a:extLst>
                    <a:ext uri="{FF2B5EF4-FFF2-40B4-BE49-F238E27FC236}">
                      <a16:creationId xmlns:a16="http://schemas.microsoft.com/office/drawing/2014/main" id="{ED05A643-02FC-4BDB-A84C-FD2CEEAE1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A</a:t>
                  </a:r>
                </a:p>
                <a:p>
                  <a:pPr algn="ctr" eaLnBrk="0" hangingPunct="0"/>
                  <a:endParaRPr lang="en-US" altLang="zh-CN" sz="2400" b="1"/>
                </a:p>
              </p:txBody>
            </p:sp>
            <p:sp>
              <p:nvSpPr>
                <p:cNvPr id="62" name="Rectangle 1030">
                  <a:extLst>
                    <a:ext uri="{FF2B5EF4-FFF2-40B4-BE49-F238E27FC236}">
                      <a16:creationId xmlns:a16="http://schemas.microsoft.com/office/drawing/2014/main" id="{4C9590C3-40E7-4F28-82ED-0BA20E566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1031">
                <a:extLst>
                  <a:ext uri="{FF2B5EF4-FFF2-40B4-BE49-F238E27FC236}">
                    <a16:creationId xmlns:a16="http://schemas.microsoft.com/office/drawing/2014/main" id="{09E9ABF3-7E30-4997-8CDC-442365D12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0"/>
                <a:ext cx="760" cy="384"/>
                <a:chOff x="636" y="0"/>
                <a:chExt cx="760" cy="384"/>
              </a:xfrm>
            </p:grpSpPr>
            <p:sp>
              <p:nvSpPr>
                <p:cNvPr id="59" name="Rectangle 1032">
                  <a:extLst>
                    <a:ext uri="{FF2B5EF4-FFF2-40B4-BE49-F238E27FC236}">
                      <a16:creationId xmlns:a16="http://schemas.microsoft.com/office/drawing/2014/main" id="{F7D5CE5E-7AB8-41F4-9222-66E2DA365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B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60" name="Rectangle 1033">
                  <a:extLst>
                    <a:ext uri="{FF2B5EF4-FFF2-40B4-BE49-F238E27FC236}">
                      <a16:creationId xmlns:a16="http://schemas.microsoft.com/office/drawing/2014/main" id="{6508AD3A-E388-4B0D-A3D6-16652C21C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1034">
                <a:extLst>
                  <a:ext uri="{FF2B5EF4-FFF2-40B4-BE49-F238E27FC236}">
                    <a16:creationId xmlns:a16="http://schemas.microsoft.com/office/drawing/2014/main" id="{F86F0209-26FD-47EB-909D-54DDF7327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0"/>
                <a:ext cx="734" cy="384"/>
                <a:chOff x="1396" y="0"/>
                <a:chExt cx="734" cy="384"/>
              </a:xfrm>
            </p:grpSpPr>
            <p:sp>
              <p:nvSpPr>
                <p:cNvPr id="57" name="Rectangle 1035">
                  <a:extLst>
                    <a:ext uri="{FF2B5EF4-FFF2-40B4-BE49-F238E27FC236}">
                      <a16:creationId xmlns:a16="http://schemas.microsoft.com/office/drawing/2014/main" id="{2A89B8BB-C525-45D6-88B0-956EDB46A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C</a:t>
                  </a:r>
                </a:p>
                <a:p>
                  <a:pPr algn="ctr" eaLnBrk="0" hangingPunct="0"/>
                  <a:endParaRPr lang="en-US" altLang="zh-CN" sz="2400" b="1"/>
                </a:p>
              </p:txBody>
            </p:sp>
            <p:sp>
              <p:nvSpPr>
                <p:cNvPr id="58" name="Rectangle 1036">
                  <a:extLst>
                    <a:ext uri="{FF2B5EF4-FFF2-40B4-BE49-F238E27FC236}">
                      <a16:creationId xmlns:a16="http://schemas.microsoft.com/office/drawing/2014/main" id="{F945F944-F5A5-435D-A997-5B9DD2CF7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1037">
                <a:extLst>
                  <a:ext uri="{FF2B5EF4-FFF2-40B4-BE49-F238E27FC236}">
                    <a16:creationId xmlns:a16="http://schemas.microsoft.com/office/drawing/2014/main" id="{5C99B5D6-1490-4FCB-A154-C238AE1766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636" cy="384"/>
                <a:chOff x="0" y="384"/>
                <a:chExt cx="636" cy="384"/>
              </a:xfrm>
            </p:grpSpPr>
            <p:sp>
              <p:nvSpPr>
                <p:cNvPr id="55" name="Rectangle 1038">
                  <a:extLst>
                    <a:ext uri="{FF2B5EF4-FFF2-40B4-BE49-F238E27FC236}">
                      <a16:creationId xmlns:a16="http://schemas.microsoft.com/office/drawing/2014/main" id="{D81D555E-8B71-49C7-943A-D21ED4D5C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6" name="Rectangle 1039">
                  <a:extLst>
                    <a:ext uri="{FF2B5EF4-FFF2-40B4-BE49-F238E27FC236}">
                      <a16:creationId xmlns:a16="http://schemas.microsoft.com/office/drawing/2014/main" id="{8BD0E14C-8495-4947-8298-105391BE0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1040">
                <a:extLst>
                  <a:ext uri="{FF2B5EF4-FFF2-40B4-BE49-F238E27FC236}">
                    <a16:creationId xmlns:a16="http://schemas.microsoft.com/office/drawing/2014/main" id="{DCC2B73C-4E73-44F7-A6BE-ED08FFB3C4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384"/>
                <a:ext cx="760" cy="384"/>
                <a:chOff x="636" y="384"/>
                <a:chExt cx="760" cy="384"/>
              </a:xfrm>
            </p:grpSpPr>
            <p:sp>
              <p:nvSpPr>
                <p:cNvPr id="53" name="Rectangle 1041">
                  <a:extLst>
                    <a:ext uri="{FF2B5EF4-FFF2-40B4-BE49-F238E27FC236}">
                      <a16:creationId xmlns:a16="http://schemas.microsoft.com/office/drawing/2014/main" id="{750B6AB5-F70D-4260-AB6C-DB5427ABC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384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4" name="Rectangle 1042">
                  <a:extLst>
                    <a:ext uri="{FF2B5EF4-FFF2-40B4-BE49-F238E27FC236}">
                      <a16:creationId xmlns:a16="http://schemas.microsoft.com/office/drawing/2014/main" id="{1B386636-2025-480F-A75C-892CE4B2C5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8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1043">
                <a:extLst>
                  <a:ext uri="{FF2B5EF4-FFF2-40B4-BE49-F238E27FC236}">
                    <a16:creationId xmlns:a16="http://schemas.microsoft.com/office/drawing/2014/main" id="{D5196E81-586F-4523-9FAF-1C44B22670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384"/>
                <a:ext cx="734" cy="384"/>
                <a:chOff x="1396" y="384"/>
                <a:chExt cx="734" cy="384"/>
              </a:xfrm>
            </p:grpSpPr>
            <p:sp>
              <p:nvSpPr>
                <p:cNvPr id="51" name="Rectangle 1044">
                  <a:extLst>
                    <a:ext uri="{FF2B5EF4-FFF2-40B4-BE49-F238E27FC236}">
                      <a16:creationId xmlns:a16="http://schemas.microsoft.com/office/drawing/2014/main" id="{1459D6CF-6E84-4956-87EC-B584AE790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384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2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2" name="Rectangle 1045">
                  <a:extLst>
                    <a:ext uri="{FF2B5EF4-FFF2-40B4-BE49-F238E27FC236}">
                      <a16:creationId xmlns:a16="http://schemas.microsoft.com/office/drawing/2014/main" id="{5F14D7C1-2DAE-476B-B2FD-5898114A5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384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1046">
                <a:extLst>
                  <a:ext uri="{FF2B5EF4-FFF2-40B4-BE49-F238E27FC236}">
                    <a16:creationId xmlns:a16="http://schemas.microsoft.com/office/drawing/2014/main" id="{5F057A7E-1354-4053-9038-EFC0F9C8D0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636" cy="384"/>
                <a:chOff x="0" y="768"/>
                <a:chExt cx="636" cy="384"/>
              </a:xfrm>
            </p:grpSpPr>
            <p:sp>
              <p:nvSpPr>
                <p:cNvPr id="49" name="Rectangle 1047">
                  <a:extLst>
                    <a:ext uri="{FF2B5EF4-FFF2-40B4-BE49-F238E27FC236}">
                      <a16:creationId xmlns:a16="http://schemas.microsoft.com/office/drawing/2014/main" id="{09412BDF-FD37-4525-B50C-CB1E47B80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0" name="Rectangle 1048">
                  <a:extLst>
                    <a:ext uri="{FF2B5EF4-FFF2-40B4-BE49-F238E27FC236}">
                      <a16:creationId xmlns:a16="http://schemas.microsoft.com/office/drawing/2014/main" id="{AFEC2462-A331-432A-8A23-8CBC357F0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1049">
                <a:extLst>
                  <a:ext uri="{FF2B5EF4-FFF2-40B4-BE49-F238E27FC236}">
                    <a16:creationId xmlns:a16="http://schemas.microsoft.com/office/drawing/2014/main" id="{101B87EB-FF9D-42E3-B8E9-1AE01B21C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768"/>
                <a:ext cx="760" cy="384"/>
                <a:chOff x="636" y="768"/>
                <a:chExt cx="760" cy="384"/>
              </a:xfrm>
            </p:grpSpPr>
            <p:sp>
              <p:nvSpPr>
                <p:cNvPr id="47" name="Rectangle 1050">
                  <a:extLst>
                    <a:ext uri="{FF2B5EF4-FFF2-40B4-BE49-F238E27FC236}">
                      <a16:creationId xmlns:a16="http://schemas.microsoft.com/office/drawing/2014/main" id="{3DBEA9EF-D023-471E-AED1-8FAD6002C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768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5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8" name="Rectangle 1051">
                  <a:extLst>
                    <a:ext uri="{FF2B5EF4-FFF2-40B4-BE49-F238E27FC236}">
                      <a16:creationId xmlns:a16="http://schemas.microsoft.com/office/drawing/2014/main" id="{F03C4AB7-4E6B-4F78-80AA-85724E4BC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76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1052">
                <a:extLst>
                  <a:ext uri="{FF2B5EF4-FFF2-40B4-BE49-F238E27FC236}">
                    <a16:creationId xmlns:a16="http://schemas.microsoft.com/office/drawing/2014/main" id="{FE5BF044-8822-43E8-AE54-1CE95D218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768"/>
                <a:ext cx="734" cy="384"/>
                <a:chOff x="1396" y="768"/>
                <a:chExt cx="734" cy="384"/>
              </a:xfrm>
            </p:grpSpPr>
            <p:sp>
              <p:nvSpPr>
                <p:cNvPr id="45" name="Rectangle 1053">
                  <a:extLst>
                    <a:ext uri="{FF2B5EF4-FFF2-40B4-BE49-F238E27FC236}">
                      <a16:creationId xmlns:a16="http://schemas.microsoft.com/office/drawing/2014/main" id="{3BBBE6B8-0E39-4944-9530-5BFDB9A6B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768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6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6" name="Rectangle 1054">
                  <a:extLst>
                    <a:ext uri="{FF2B5EF4-FFF2-40B4-BE49-F238E27FC236}">
                      <a16:creationId xmlns:a16="http://schemas.microsoft.com/office/drawing/2014/main" id="{7E004F1F-57D4-48EF-A0E9-8725005C2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768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1055">
                <a:extLst>
                  <a:ext uri="{FF2B5EF4-FFF2-40B4-BE49-F238E27FC236}">
                    <a16:creationId xmlns:a16="http://schemas.microsoft.com/office/drawing/2014/main" id="{32643FF1-F561-473E-9A7D-25032A731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636" cy="384"/>
                <a:chOff x="0" y="1152"/>
                <a:chExt cx="636" cy="384"/>
              </a:xfrm>
            </p:grpSpPr>
            <p:sp>
              <p:nvSpPr>
                <p:cNvPr id="43" name="Rectangle 1056">
                  <a:extLst>
                    <a:ext uri="{FF2B5EF4-FFF2-40B4-BE49-F238E27FC236}">
                      <a16:creationId xmlns:a16="http://schemas.microsoft.com/office/drawing/2014/main" id="{22137796-24CA-4581-8957-338347011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4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4" name="Rectangle 1057">
                  <a:extLst>
                    <a:ext uri="{FF2B5EF4-FFF2-40B4-BE49-F238E27FC236}">
                      <a16:creationId xmlns:a16="http://schemas.microsoft.com/office/drawing/2014/main" id="{8943671E-6740-42BA-8856-1215EAFC0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1058">
                <a:extLst>
                  <a:ext uri="{FF2B5EF4-FFF2-40B4-BE49-F238E27FC236}">
                    <a16:creationId xmlns:a16="http://schemas.microsoft.com/office/drawing/2014/main" id="{795196BC-82AB-4B2B-A6DA-030FB90CC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152"/>
                <a:ext cx="760" cy="384"/>
                <a:chOff x="636" y="1152"/>
                <a:chExt cx="760" cy="384"/>
              </a:xfrm>
            </p:grpSpPr>
            <p:sp>
              <p:nvSpPr>
                <p:cNvPr id="41" name="Rectangle 1059">
                  <a:extLst>
                    <a:ext uri="{FF2B5EF4-FFF2-40B4-BE49-F238E27FC236}">
                      <a16:creationId xmlns:a16="http://schemas.microsoft.com/office/drawing/2014/main" id="{70D9C878-FFE2-47EB-81CE-198FAB252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152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2" name="Rectangle 1060">
                  <a:extLst>
                    <a:ext uri="{FF2B5EF4-FFF2-40B4-BE49-F238E27FC236}">
                      <a16:creationId xmlns:a16="http://schemas.microsoft.com/office/drawing/2014/main" id="{0F397558-6878-4D4F-8AE0-BC184873F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15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1061">
                <a:extLst>
                  <a:ext uri="{FF2B5EF4-FFF2-40B4-BE49-F238E27FC236}">
                    <a16:creationId xmlns:a16="http://schemas.microsoft.com/office/drawing/2014/main" id="{64FF821F-43CA-43C5-A4ED-93B614B63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152"/>
                <a:ext cx="734" cy="384"/>
                <a:chOff x="1396" y="1152"/>
                <a:chExt cx="734" cy="384"/>
              </a:xfrm>
            </p:grpSpPr>
            <p:sp>
              <p:nvSpPr>
                <p:cNvPr id="39" name="Rectangle 1062">
                  <a:extLst>
                    <a:ext uri="{FF2B5EF4-FFF2-40B4-BE49-F238E27FC236}">
                      <a16:creationId xmlns:a16="http://schemas.microsoft.com/office/drawing/2014/main" id="{644115B1-0AC4-4487-A818-36F0A6CFF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152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2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0" name="Rectangle 1063">
                  <a:extLst>
                    <a:ext uri="{FF2B5EF4-FFF2-40B4-BE49-F238E27FC236}">
                      <a16:creationId xmlns:a16="http://schemas.microsoft.com/office/drawing/2014/main" id="{F6C5F418-7449-4C3D-AA07-B03D40745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152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1064">
                <a:extLst>
                  <a:ext uri="{FF2B5EF4-FFF2-40B4-BE49-F238E27FC236}">
                    <a16:creationId xmlns:a16="http://schemas.microsoft.com/office/drawing/2014/main" id="{E388C68D-D485-45B1-9C71-6B2164658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636" cy="384"/>
                <a:chOff x="0" y="1536"/>
                <a:chExt cx="636" cy="384"/>
              </a:xfrm>
            </p:grpSpPr>
            <p:sp>
              <p:nvSpPr>
                <p:cNvPr id="37" name="Rectangle 1065">
                  <a:extLst>
                    <a:ext uri="{FF2B5EF4-FFF2-40B4-BE49-F238E27FC236}">
                      <a16:creationId xmlns:a16="http://schemas.microsoft.com/office/drawing/2014/main" id="{8738B801-CFB2-4B3B-9BA4-3EAD6835C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7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8" name="Rectangle 1066">
                  <a:extLst>
                    <a:ext uri="{FF2B5EF4-FFF2-40B4-BE49-F238E27FC236}">
                      <a16:creationId xmlns:a16="http://schemas.microsoft.com/office/drawing/2014/main" id="{82FD47DA-CF93-47DB-A4C3-E26C5B7A4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1067">
                <a:extLst>
                  <a:ext uri="{FF2B5EF4-FFF2-40B4-BE49-F238E27FC236}">
                    <a16:creationId xmlns:a16="http://schemas.microsoft.com/office/drawing/2014/main" id="{6792B168-A851-4C46-A96B-98B848CDD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536"/>
                <a:ext cx="760" cy="384"/>
                <a:chOff x="636" y="1536"/>
                <a:chExt cx="760" cy="384"/>
              </a:xfrm>
            </p:grpSpPr>
            <p:sp>
              <p:nvSpPr>
                <p:cNvPr id="35" name="Rectangle 1068">
                  <a:extLst>
                    <a:ext uri="{FF2B5EF4-FFF2-40B4-BE49-F238E27FC236}">
                      <a16:creationId xmlns:a16="http://schemas.microsoft.com/office/drawing/2014/main" id="{88652473-2F41-4FA7-908F-524ED17FB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536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6" name="Rectangle 1069">
                  <a:extLst>
                    <a:ext uri="{FF2B5EF4-FFF2-40B4-BE49-F238E27FC236}">
                      <a16:creationId xmlns:a16="http://schemas.microsoft.com/office/drawing/2014/main" id="{ABA22885-2974-400C-B1A7-7C7892867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53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1070">
                <a:extLst>
                  <a:ext uri="{FF2B5EF4-FFF2-40B4-BE49-F238E27FC236}">
                    <a16:creationId xmlns:a16="http://schemas.microsoft.com/office/drawing/2014/main" id="{B081B6D2-27A2-44BC-BCEC-707BBABBB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536"/>
                <a:ext cx="734" cy="384"/>
                <a:chOff x="1396" y="1536"/>
                <a:chExt cx="734" cy="384"/>
              </a:xfrm>
            </p:grpSpPr>
            <p:sp>
              <p:nvSpPr>
                <p:cNvPr id="33" name="Rectangle 1071">
                  <a:extLst>
                    <a:ext uri="{FF2B5EF4-FFF2-40B4-BE49-F238E27FC236}">
                      <a16:creationId xmlns:a16="http://schemas.microsoft.com/office/drawing/2014/main" id="{F7E7087A-A3E5-4F03-A8BF-45AEA8420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536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8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4" name="Rectangle 1072">
                  <a:extLst>
                    <a:ext uri="{FF2B5EF4-FFF2-40B4-BE49-F238E27FC236}">
                      <a16:creationId xmlns:a16="http://schemas.microsoft.com/office/drawing/2014/main" id="{6CF8BFC0-44A3-40DA-9DDF-9B53DF4EB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536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1073">
                <a:extLst>
                  <a:ext uri="{FF2B5EF4-FFF2-40B4-BE49-F238E27FC236}">
                    <a16:creationId xmlns:a16="http://schemas.microsoft.com/office/drawing/2014/main" id="{69CB8FEC-ADA3-4A46-A4FD-A8434E0B8D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636" cy="384"/>
                <a:chOff x="0" y="1920"/>
                <a:chExt cx="636" cy="384"/>
              </a:xfrm>
            </p:grpSpPr>
            <p:sp>
              <p:nvSpPr>
                <p:cNvPr id="31" name="Rectangle 1074">
                  <a:extLst>
                    <a:ext uri="{FF2B5EF4-FFF2-40B4-BE49-F238E27FC236}">
                      <a16:creationId xmlns:a16="http://schemas.microsoft.com/office/drawing/2014/main" id="{948C6318-00DB-4524-A9E9-F503DA9C0E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9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2" name="Rectangle 1075">
                  <a:extLst>
                    <a:ext uri="{FF2B5EF4-FFF2-40B4-BE49-F238E27FC236}">
                      <a16:creationId xmlns:a16="http://schemas.microsoft.com/office/drawing/2014/main" id="{35E42096-685C-4EC9-BD03-D6F6051AE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1076">
                <a:extLst>
                  <a:ext uri="{FF2B5EF4-FFF2-40B4-BE49-F238E27FC236}">
                    <a16:creationId xmlns:a16="http://schemas.microsoft.com/office/drawing/2014/main" id="{59188A4A-D3B1-464B-B3F9-44B3DDA86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920"/>
                <a:ext cx="760" cy="384"/>
                <a:chOff x="636" y="1920"/>
                <a:chExt cx="760" cy="384"/>
              </a:xfrm>
            </p:grpSpPr>
            <p:sp>
              <p:nvSpPr>
                <p:cNvPr id="29" name="Rectangle 1077">
                  <a:extLst>
                    <a:ext uri="{FF2B5EF4-FFF2-40B4-BE49-F238E27FC236}">
                      <a16:creationId xmlns:a16="http://schemas.microsoft.com/office/drawing/2014/main" id="{5E548329-B524-4D2C-A3D9-9887545E2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92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0" name="Rectangle 1078">
                  <a:extLst>
                    <a:ext uri="{FF2B5EF4-FFF2-40B4-BE49-F238E27FC236}">
                      <a16:creationId xmlns:a16="http://schemas.microsoft.com/office/drawing/2014/main" id="{0BB862FB-54EA-461C-917B-614B55F4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92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1079">
                <a:extLst>
                  <a:ext uri="{FF2B5EF4-FFF2-40B4-BE49-F238E27FC236}">
                    <a16:creationId xmlns:a16="http://schemas.microsoft.com/office/drawing/2014/main" id="{7AA47AAF-5068-4606-B774-9457E2F6E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920"/>
                <a:ext cx="734" cy="384"/>
                <a:chOff x="1396" y="1920"/>
                <a:chExt cx="734" cy="384"/>
              </a:xfrm>
            </p:grpSpPr>
            <p:sp>
              <p:nvSpPr>
                <p:cNvPr id="27" name="Rectangle 1080">
                  <a:extLst>
                    <a:ext uri="{FF2B5EF4-FFF2-40B4-BE49-F238E27FC236}">
                      <a16:creationId xmlns:a16="http://schemas.microsoft.com/office/drawing/2014/main" id="{2B3B2226-C5DD-432E-964B-04389FB14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92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0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28" name="Rectangle 1081">
                  <a:extLst>
                    <a:ext uri="{FF2B5EF4-FFF2-40B4-BE49-F238E27FC236}">
                      <a16:creationId xmlns:a16="http://schemas.microsoft.com/office/drawing/2014/main" id="{5B8C1FBF-47A5-4BDD-81CD-DEB84F6FC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92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" name="Rectangle 1082">
              <a:extLst>
                <a:ext uri="{FF2B5EF4-FFF2-40B4-BE49-F238E27FC236}">
                  <a16:creationId xmlns:a16="http://schemas.microsoft.com/office/drawing/2014/main" id="{FAFE26F0-D9CC-44AC-9B99-0396788E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136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63" name="Text Box 1083">
            <a:extLst>
              <a:ext uri="{FF2B5EF4-FFF2-40B4-BE49-F238E27FC236}">
                <a16:creationId xmlns:a16="http://schemas.microsoft.com/office/drawing/2014/main" id="{0B356260-9224-4DB9-AB48-455EDF5DA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94" y="2951545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t1</a:t>
            </a:r>
          </a:p>
        </p:txBody>
      </p:sp>
      <p:sp>
        <p:nvSpPr>
          <p:cNvPr id="64" name="Text Box 1084">
            <a:extLst>
              <a:ext uri="{FF2B5EF4-FFF2-40B4-BE49-F238E27FC236}">
                <a16:creationId xmlns:a16="http://schemas.microsoft.com/office/drawing/2014/main" id="{8DDFF40F-A828-426F-B2E4-2E790EB9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94" y="3561145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65" name="Text Box 1085">
            <a:extLst>
              <a:ext uri="{FF2B5EF4-FFF2-40B4-BE49-F238E27FC236}">
                <a16:creationId xmlns:a16="http://schemas.microsoft.com/office/drawing/2014/main" id="{2819CACD-9381-4B52-A1DA-B9642B7C3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94" y="4094545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t3</a:t>
            </a:r>
          </a:p>
        </p:txBody>
      </p:sp>
      <p:sp>
        <p:nvSpPr>
          <p:cNvPr id="66" name="Text Box 1086">
            <a:extLst>
              <a:ext uri="{FF2B5EF4-FFF2-40B4-BE49-F238E27FC236}">
                <a16:creationId xmlns:a16="http://schemas.microsoft.com/office/drawing/2014/main" id="{F899BD20-6ACD-4972-BA7B-DCBFEA0D4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94" y="4551745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t4</a:t>
            </a:r>
          </a:p>
        </p:txBody>
      </p:sp>
      <p:sp>
        <p:nvSpPr>
          <p:cNvPr id="67" name="Text Box 1087">
            <a:extLst>
              <a:ext uri="{FF2B5EF4-FFF2-40B4-BE49-F238E27FC236}">
                <a16:creationId xmlns:a16="http://schemas.microsoft.com/office/drawing/2014/main" id="{1532F2C0-9CFC-46BF-8F34-1D6D5B2C2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94" y="5161345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t5</a:t>
            </a:r>
          </a:p>
        </p:txBody>
      </p:sp>
      <p:sp>
        <p:nvSpPr>
          <p:cNvPr id="68" name="Text Box 1089">
            <a:extLst>
              <a:ext uri="{FF2B5EF4-FFF2-40B4-BE49-F238E27FC236}">
                <a16:creationId xmlns:a16="http://schemas.microsoft.com/office/drawing/2014/main" id="{9E2136CD-4AAA-499A-93AE-FB0E7DE7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194" y="5694745"/>
            <a:ext cx="13067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sym typeface="Symbol" pitchFamily="18" charset="2"/>
              </a:rPr>
              <a:t>Fig. 8.0.5</a:t>
            </a:r>
            <a:endParaRPr lang="zh-CN" altLang="en-US">
              <a:latin typeface="+mn-lt"/>
              <a:sym typeface="Symbol" pitchFamily="18" charset="2"/>
            </a:endParaRPr>
          </a:p>
        </p:txBody>
      </p:sp>
      <p:sp>
        <p:nvSpPr>
          <p:cNvPr id="69" name="Text Box 1090">
            <a:extLst>
              <a:ext uri="{FF2B5EF4-FFF2-40B4-BE49-F238E27FC236}">
                <a16:creationId xmlns:a16="http://schemas.microsoft.com/office/drawing/2014/main" id="{F9DA9F5C-1D61-4522-9A5A-A3DF0D723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07" y="925895"/>
            <a:ext cx="4587281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b="1" i="1">
                <a:latin typeface="+mn-lt"/>
              </a:rPr>
              <a:t>F</a:t>
            </a:r>
            <a:r>
              <a:rPr lang="en-US" altLang="zh-CN">
                <a:latin typeface="+mn-lt"/>
              </a:rPr>
              <a:t> ={A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B , B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C </a:t>
            </a:r>
            <a:r>
              <a:rPr lang="en-US" altLang="zh-CN">
                <a:latin typeface="+mn-lt"/>
              </a:rPr>
              <a:t>}</a:t>
            </a:r>
            <a:r>
              <a:rPr lang="en-US" altLang="zh-CN">
                <a:latin typeface="+mn-lt"/>
                <a:sym typeface="Monotype Sorts" pitchFamily="2" charset="2"/>
              </a:rPr>
              <a:t>;   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i="1">
                <a:latin typeface="+mn-lt"/>
                <a:sym typeface="Monotype Sorts" pitchFamily="2" charset="2"/>
              </a:rPr>
              <a:t>f</a:t>
            </a:r>
            <a:r>
              <a:rPr lang="en-US" altLang="zh-CN">
                <a:latin typeface="+mn-lt"/>
                <a:sym typeface="Monotype Sorts" pitchFamily="2" charset="2"/>
              </a:rPr>
              <a:t>: A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C is </a:t>
            </a:r>
            <a:r>
              <a:rPr lang="en-US" altLang="zh-CN">
                <a:latin typeface="+mn-lt"/>
              </a:rPr>
              <a:t>logically</a:t>
            </a:r>
            <a:r>
              <a:rPr lang="en-US" altLang="zh-CN">
                <a:latin typeface="+mn-lt"/>
                <a:sym typeface="Monotype Sorts" pitchFamily="2" charset="2"/>
              </a:rPr>
              <a:t> implied by </a:t>
            </a:r>
            <a:r>
              <a:rPr lang="en-US" altLang="zh-CN" b="1" i="1">
                <a:latin typeface="+mn-lt"/>
                <a:sym typeface="Monotype Sorts" pitchFamily="2" charset="2"/>
              </a:rPr>
              <a:t>F</a:t>
            </a:r>
            <a:endParaRPr lang="zh-CN" altLang="en-US" b="1" i="1">
              <a:latin typeface="+mn-lt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0356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0C09-F550-42E4-A728-FE6DC0FD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834F0-E871-4998-8AA8-FB4C1273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can compute F</a:t>
            </a:r>
            <a:r>
              <a:rPr lang="en-US" altLang="en-US" i="1" baseline="30000" dirty="0"/>
              <a:t>+</a:t>
            </a:r>
            <a:r>
              <a:rPr lang="en-US" altLang="en-US" i="1" dirty="0"/>
              <a:t>,</a:t>
            </a:r>
            <a:r>
              <a:rPr lang="en-US" altLang="en-US" dirty="0"/>
              <a:t> the closure of F, by repeatedly applying </a:t>
            </a:r>
            <a:r>
              <a:rPr lang="en-US" altLang="en-US" b="1" dirty="0">
                <a:solidFill>
                  <a:srgbClr val="002060"/>
                </a:solidFill>
              </a:rPr>
              <a:t>Armstrong’</a:t>
            </a:r>
            <a:r>
              <a:rPr lang="en-US" altLang="ja-JP" b="1" dirty="0">
                <a:solidFill>
                  <a:srgbClr val="002060"/>
                </a:solidFill>
              </a:rPr>
              <a:t>s Axioms</a:t>
            </a:r>
            <a:r>
              <a:rPr lang="en-US" altLang="ja-JP" b="1" dirty="0">
                <a:solidFill>
                  <a:srgbClr val="000099"/>
                </a:solidFill>
              </a:rPr>
              <a:t>:</a:t>
            </a: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Reflexive rule:</a:t>
            </a:r>
            <a:r>
              <a:rPr lang="en-US" altLang="en-US" dirty="0"/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Symbol" panose="05050102010706020507" pitchFamily="18" charset="2"/>
              </a:rPr>
              <a:t>  , then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Augmentation  rule</a:t>
            </a:r>
            <a:r>
              <a:rPr lang="en-US" altLang="en-US" b="1" dirty="0">
                <a:solidFill>
                  <a:srgbClr val="000099"/>
                </a:solidFill>
                <a:sym typeface="Symbol" panose="05050102010706020507" pitchFamily="18" charset="2"/>
              </a:rPr>
              <a:t>: </a:t>
            </a:r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then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Transitivity rule</a:t>
            </a:r>
            <a:r>
              <a:rPr lang="en-US" altLang="en-US" b="1" dirty="0">
                <a:solidFill>
                  <a:srgbClr val="000099"/>
                </a:solidFill>
                <a:sym typeface="Symbol" panose="05050102010706020507" pitchFamily="18" charset="2"/>
              </a:rPr>
              <a:t>:  </a:t>
            </a:r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 </a:t>
            </a:r>
            <a:r>
              <a:rPr lang="en-US" altLang="en-US" dirty="0">
                <a:sym typeface="Monotype Sorts" pitchFamily="-84" charset="2"/>
              </a:rPr>
              <a:t>,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endParaRPr lang="en-US" altLang="en-US" b="1" dirty="0">
              <a:sym typeface="Greek Symbols"/>
            </a:endParaRPr>
          </a:p>
          <a:p>
            <a:endParaRPr lang="en-US" altLang="en-US" dirty="0">
              <a:sym typeface="Greek Symbols"/>
            </a:endParaRPr>
          </a:p>
          <a:p>
            <a:r>
              <a:rPr lang="en-US" altLang="en-US" dirty="0">
                <a:sym typeface="Greek Symbols"/>
              </a:rPr>
              <a:t>These rules are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Greek Symbols"/>
              </a:rPr>
              <a:t>Sound</a:t>
            </a:r>
            <a:r>
              <a:rPr lang="en-US" altLang="en-US" dirty="0">
                <a:solidFill>
                  <a:srgbClr val="002060"/>
                </a:solidFill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-- generate only functional dependencies that actually hold,  and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Greek Symbols"/>
              </a:rPr>
              <a:t>Complete</a:t>
            </a:r>
            <a:r>
              <a:rPr lang="en-US" altLang="en-US" dirty="0">
                <a:sym typeface="Greek Symbols"/>
              </a:rPr>
              <a:t>  -- generate all functional dependencies that hold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E4C9D-B4A9-4582-B477-4BA03D73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B59D9-E1A7-4C04-8683-52DE3348D7F0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460EA9-88E9-412E-A893-55C38CB1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997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7CEB0-25D2-4273-ACF1-A7DDBC8B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Functional Dependencies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CF2E1-40FD-4D80-8577-A00AF3DA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Additional rules:</a:t>
            </a: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Union rule</a:t>
            </a:r>
            <a:r>
              <a:rPr lang="en-US" altLang="en-US" dirty="0">
                <a:sym typeface="Symbol" panose="05050102010706020507" pitchFamily="18" charset="2"/>
              </a:rPr>
              <a:t>: 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holds</a:t>
            </a:r>
            <a:r>
              <a:rPr lang="en-US" altLang="en-US" i="1" dirty="0">
                <a:sym typeface="Symbol" panose="05050102010706020507" pitchFamily="18" charset="2"/>
              </a:rPr>
              <a:t> a</a:t>
            </a:r>
            <a:r>
              <a:rPr lang="en-US" altLang="en-US" dirty="0">
                <a:sym typeface="Symbol" panose="05050102010706020507" pitchFamily="18" charset="2"/>
              </a:rPr>
              <a:t>nd 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holds, 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holds.</a:t>
            </a:r>
          </a:p>
          <a:p>
            <a:pPr lvl="1"/>
            <a:r>
              <a:rPr lang="en-US" altLang="en-US" b="1" dirty="0">
                <a:sym typeface="Monotype Sorts" pitchFamily="-84" charset="2"/>
              </a:rPr>
              <a:t>Decomposition rule</a:t>
            </a:r>
            <a:r>
              <a:rPr lang="en-US" altLang="en-US" dirty="0">
                <a:sym typeface="Monotype Sorts" pitchFamily="-84" charset="2"/>
              </a:rPr>
              <a:t>:</a:t>
            </a:r>
            <a:r>
              <a:rPr lang="en-US" altLang="en-US" b="1" dirty="0">
                <a:sym typeface="Monotype Sorts" pitchFamily="-84" charset="2"/>
              </a:rPr>
              <a:t> </a:t>
            </a:r>
            <a:r>
              <a:rPr lang="en-US" altLang="en-US" dirty="0">
                <a:sym typeface="Greek Symbols"/>
              </a:rPr>
              <a:t>If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holds,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r>
              <a:rPr lang="en-US" altLang="en-US" dirty="0">
                <a:sym typeface="Symbol" panose="05050102010706020507" pitchFamily="18" charset="2"/>
              </a:rPr>
              <a:t>holds and 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holds.</a:t>
            </a:r>
          </a:p>
          <a:p>
            <a:pPr lvl="1"/>
            <a:r>
              <a:rPr lang="en-US" altLang="en-US" b="1" dirty="0" err="1">
                <a:sym typeface="Greek Symbols"/>
              </a:rPr>
              <a:t>Pseudotransitivity</a:t>
            </a:r>
            <a:r>
              <a:rPr lang="en-US" altLang="en-US" b="1" dirty="0">
                <a:sym typeface="Greek Symbols"/>
              </a:rPr>
              <a:t> </a:t>
            </a:r>
            <a:r>
              <a:rPr lang="en-US" altLang="en-US" b="1" dirty="0" err="1">
                <a:sym typeface="Greek Symbols"/>
              </a:rPr>
              <a:t>rule</a:t>
            </a:r>
            <a:r>
              <a:rPr lang="en-US" altLang="en-US" dirty="0" err="1">
                <a:sym typeface="Greek Symbols"/>
              </a:rPr>
              <a:t>:</a:t>
            </a:r>
            <a:r>
              <a:rPr lang="en-US" altLang="en-US" dirty="0" err="1">
                <a:sym typeface="Monotype Sorts" pitchFamily="-84" charset="2"/>
              </a:rPr>
              <a:t>If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r>
              <a:rPr lang="en-US" altLang="en-US" dirty="0">
                <a:sym typeface="Symbol" panose="05050102010706020507" pitchFamily="18" charset="2"/>
              </a:rPr>
              <a:t>holds</a:t>
            </a:r>
            <a:r>
              <a:rPr lang="en-US" altLang="en-US" i="1" dirty="0">
                <a:sym typeface="Symbol" panose="05050102010706020507" pitchFamily="18" charset="2"/>
              </a:rPr>
              <a:t> a</a:t>
            </a:r>
            <a:r>
              <a:rPr lang="en-US" altLang="en-US" dirty="0">
                <a:sym typeface="Symbol" panose="05050102010706020507" pitchFamily="18" charset="2"/>
              </a:rPr>
              <a:t>nd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</a:t>
            </a:r>
            <a:r>
              <a:rPr lang="en-US" altLang="en-US" dirty="0">
                <a:sym typeface="Greek Symbols"/>
              </a:rPr>
              <a:t> holds, then </a:t>
            </a:r>
            <a:r>
              <a:rPr lang="en-US" altLang="en-US" dirty="0">
                <a:sym typeface="Symbol" panose="05050102010706020507" pitchFamily="18" charset="2"/>
              </a:rPr>
              <a:t>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</a:t>
            </a:r>
            <a:r>
              <a:rPr lang="en-US" altLang="en-US" dirty="0">
                <a:sym typeface="Greek Symbols"/>
              </a:rPr>
              <a:t> holds</a:t>
            </a:r>
            <a:r>
              <a:rPr lang="en-US" altLang="en-US" b="1" dirty="0">
                <a:sym typeface="Greek Symbols"/>
              </a:rPr>
              <a:t>.</a:t>
            </a:r>
            <a:endParaRPr lang="en-US" altLang="en-US" dirty="0">
              <a:sym typeface="Greek Symbols"/>
            </a:endParaRPr>
          </a:p>
          <a:p>
            <a:endParaRPr lang="en-US" altLang="en-US" dirty="0">
              <a:sym typeface="Greek Symbols"/>
            </a:endParaRPr>
          </a:p>
          <a:p>
            <a:r>
              <a:rPr lang="en-US" altLang="en-US" dirty="0">
                <a:sym typeface="Greek Symbols"/>
              </a:rPr>
              <a:t>The above six rules can be inferred from Armstrong</a:t>
            </a:r>
            <a:r>
              <a:rPr lang="ja-JP" altLang="en-US" dirty="0">
                <a:latin typeface="Arial" panose="020B0604020202020204" pitchFamily="34" charset="0"/>
                <a:sym typeface="Greek Symbols"/>
              </a:rPr>
              <a:t>’</a:t>
            </a:r>
            <a:r>
              <a:rPr lang="en-US" altLang="ja-JP" dirty="0">
                <a:sym typeface="Greek Symbols"/>
              </a:rPr>
              <a:t>s axioms.</a:t>
            </a:r>
            <a:endParaRPr lang="en-US" altLang="en-US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32735-9526-4FA3-8322-D179440F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9CFF-FFB5-4EB2-8781-042DBF77E26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6C65E-835E-4C37-887C-4EB627B2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372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379C6-751F-4F57-84F7-F2C8B13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 of </a:t>
            </a:r>
            <a:r>
              <a:rPr lang="en-US" altLang="en-US" dirty="0">
                <a:sym typeface="MS LineDraw"/>
              </a:rPr>
              <a:t> </a:t>
            </a:r>
            <a:r>
              <a:rPr lang="en-US" altLang="en-US" i="1" dirty="0">
                <a:sym typeface="MS LineDraw"/>
              </a:rPr>
              <a:t>F</a:t>
            </a:r>
            <a:r>
              <a:rPr lang="en-US" altLang="en-US" baseline="30000" dirty="0">
                <a:sym typeface="MS LineDraw"/>
              </a:rPr>
              <a:t>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4FA7-4378-4A9B-AEA9-FA845422A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170606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803275" algn="l"/>
              </a:tabLst>
            </a:pPr>
            <a:r>
              <a:rPr lang="en-US" altLang="en-US" sz="2600" i="1" dirty="0"/>
              <a:t>R = (A, B, C, G, H, I)</a:t>
            </a:r>
            <a:br>
              <a:rPr lang="en-US" altLang="en-US" sz="2600" i="1" dirty="0"/>
            </a:br>
            <a:r>
              <a:rPr lang="en-US" altLang="en-US" sz="2600" i="1" dirty="0"/>
              <a:t>F = </a:t>
            </a:r>
            <a:r>
              <a:rPr lang="en-US" altLang="en-US" sz="2600" dirty="0"/>
              <a:t>{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B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 </a:t>
            </a:r>
            <a:r>
              <a:rPr lang="en-US" altLang="en-US" sz="2600" i="1" dirty="0">
                <a:sym typeface="Iconic Symbols Ext"/>
              </a:rPr>
              <a:t>B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  <a:r>
              <a:rPr lang="en-US" altLang="en-US" sz="2600" dirty="0">
                <a:sym typeface="Monotype Sorts" pitchFamily="-84" charset="2"/>
              </a:rPr>
              <a:t>}</a:t>
            </a:r>
            <a:endParaRPr lang="en-US" altLang="en-US" sz="2600" dirty="0">
              <a:sym typeface="MS LineDraw"/>
            </a:endParaRPr>
          </a:p>
          <a:p>
            <a:pPr>
              <a:tabLst>
                <a:tab pos="803275" algn="l"/>
              </a:tabLst>
            </a:pPr>
            <a:r>
              <a:rPr lang="en-US" altLang="en-US" sz="2600" dirty="0">
                <a:sym typeface="MS LineDraw"/>
              </a:rPr>
              <a:t>Some members of </a:t>
            </a:r>
            <a:r>
              <a:rPr lang="en-US" altLang="en-US" sz="2600" i="1" dirty="0">
                <a:sym typeface="MS LineDraw"/>
              </a:rPr>
              <a:t>F</a:t>
            </a:r>
            <a:r>
              <a:rPr lang="en-US" altLang="en-US" sz="2600" baseline="30000" dirty="0">
                <a:sym typeface="MS LineDraw"/>
              </a:rPr>
              <a:t>+</a:t>
            </a:r>
            <a:endParaRPr lang="en-US" altLang="en-US" sz="2600" dirty="0">
              <a:sym typeface="MS LineDraw"/>
            </a:endParaRP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        </a:t>
            </a: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transitivity from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B and </a:t>
            </a:r>
            <a:r>
              <a:rPr lang="en-US" altLang="en-US" sz="2600" i="1" dirty="0">
                <a:sym typeface="Iconic Symbols Ext"/>
              </a:rPr>
              <a:t>B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AG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      </a:t>
            </a:r>
            <a:endParaRPr lang="en-US" altLang="en-US" sz="2600" dirty="0">
              <a:sym typeface="Monotype Sorts" pitchFamily="-84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augmenting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 </a:t>
            </a:r>
            <a:r>
              <a:rPr lang="en-US" altLang="en-US" sz="2600" dirty="0">
                <a:sym typeface="Monotype Sorts" pitchFamily="-84" charset="2"/>
              </a:rPr>
              <a:t>with G, to get </a:t>
            </a:r>
            <a:r>
              <a:rPr lang="en-US" altLang="en-US" sz="2600" i="1" dirty="0">
                <a:sym typeface="Iconic Symbols Ext"/>
              </a:rPr>
              <a:t>AG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CG 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                   </a:t>
            </a:r>
            <a:r>
              <a:rPr lang="en-US" altLang="en-US" sz="2600" dirty="0">
                <a:sym typeface="Monotype Sorts" pitchFamily="-84" charset="2"/>
              </a:rPr>
              <a:t>and then transitivity with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</a:t>
            </a: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HI     </a:t>
            </a:r>
            <a:endParaRPr lang="en-US" altLang="en-US" sz="2600" dirty="0">
              <a:sym typeface="Monotype Sorts" pitchFamily="-84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augmenting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</a:t>
            </a:r>
            <a:r>
              <a:rPr lang="en-US" altLang="en-US" sz="2600" dirty="0">
                <a:sym typeface="Monotype Sorts" pitchFamily="-84" charset="2"/>
              </a:rPr>
              <a:t>to infer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CG</a:t>
            </a:r>
            <a:r>
              <a:rPr lang="en-US" altLang="en-US" sz="2600" i="1" dirty="0">
                <a:sym typeface="Monotype Sorts" pitchFamily="-84" charset="2"/>
              </a:rPr>
              <a:t>I, </a:t>
            </a:r>
          </a:p>
          <a:p>
            <a:pPr lvl="2">
              <a:buFont typeface="Webdings" panose="05030102010509060703" pitchFamily="18" charset="2"/>
              <a:buNone/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    and augmenting of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 </a:t>
            </a:r>
            <a:r>
              <a:rPr lang="en-US" altLang="en-US" sz="2600" dirty="0">
                <a:sym typeface="Monotype Sorts" pitchFamily="-84" charset="2"/>
              </a:rPr>
              <a:t>to infer</a:t>
            </a:r>
            <a:r>
              <a:rPr lang="en-US" altLang="en-US" sz="2600" i="1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Iconic Symbols Ext"/>
              </a:rPr>
              <a:t>CGI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HI, </a:t>
            </a:r>
          </a:p>
          <a:p>
            <a:pPr lvl="2">
              <a:buFont typeface="Webdings" panose="05030102010509060703" pitchFamily="18" charset="2"/>
              <a:buNone/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                         </a:t>
            </a:r>
            <a:r>
              <a:rPr lang="en-US" altLang="en-US" sz="2600" dirty="0">
                <a:sym typeface="Monotype Sorts" pitchFamily="-84" charset="2"/>
              </a:rPr>
              <a:t>and then transitivity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ED86E-07C6-41F0-B4A3-B0E238D9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D9F-244A-455D-8073-047B84FE407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46BA95-0E3F-4CFB-AA00-1927287B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0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EE3E5-20FA-4160-9BC1-589E2DCD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206E5-5F1A-4ECC-91C6-81E0A69C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dirty="0"/>
              <a:t>Question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Which rule about functional dependencies shown below is  right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defRPr/>
            </a:pPr>
            <a:r>
              <a:rPr lang="en-US" altLang="zh-CN" dirty="0"/>
              <a:t>A.  if </a:t>
            </a:r>
            <a:r>
              <a:rPr lang="en-US" altLang="zh-CN" dirty="0">
                <a:sym typeface="Symbol" pitchFamily="18" charset="2"/>
              </a:rPr>
              <a:t></a:t>
            </a:r>
            <a:r>
              <a:rPr lang="en-US" altLang="zh-CN" dirty="0"/>
              <a:t>  then   </a:t>
            </a:r>
            <a:r>
              <a:rPr lang="en-US" altLang="zh-CN" dirty="0">
                <a:sym typeface="Symbol" pitchFamily="18" charset="2"/>
              </a:rPr>
              <a:t></a:t>
            </a:r>
            <a:r>
              <a:rPr lang="en-US" altLang="zh-CN" dirty="0"/>
              <a:t>         </a:t>
            </a:r>
          </a:p>
          <a:p>
            <a:pPr lvl="1" eaLnBrk="1" hangingPunct="1">
              <a:defRPr/>
            </a:pPr>
            <a:r>
              <a:rPr lang="en-US" altLang="zh-CN" dirty="0"/>
              <a:t>B   if A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, BC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 then 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</a:t>
            </a:r>
          </a:p>
          <a:p>
            <a:pPr lvl="1" eaLnBrk="1" hangingPunct="1">
              <a:defRPr/>
            </a:pPr>
            <a:r>
              <a:rPr lang="en-US" altLang="zh-CN" dirty="0"/>
              <a:t>C.  if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then  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      </a:t>
            </a:r>
          </a:p>
          <a:p>
            <a:pPr lvl="1" eaLnBrk="1" hangingPunct="1">
              <a:defRPr/>
            </a:pPr>
            <a:r>
              <a:rPr lang="en-US" altLang="zh-CN" dirty="0"/>
              <a:t>D  if </a:t>
            </a:r>
            <a:r>
              <a:rPr lang="en-US" altLang="zh-CN" dirty="0">
                <a:sym typeface="Symbol" pitchFamily="18" charset="2"/>
              </a:rPr>
              <a:t></a:t>
            </a:r>
            <a:r>
              <a:rPr lang="en-US" altLang="zh-CN" dirty="0"/>
              <a:t>, then  </a:t>
            </a:r>
            <a:r>
              <a:rPr lang="en-US" altLang="zh-CN" dirty="0">
                <a:sym typeface="Symbol" pitchFamily="18" charset="2"/>
              </a:rPr>
              <a:t></a:t>
            </a:r>
            <a:endParaRPr lang="en-US" altLang="zh-CN" b="1" i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Answer</a:t>
            </a:r>
            <a:r>
              <a:rPr kumimoji="0" lang="en-US" altLang="zh-CN" dirty="0"/>
              <a:t>:   B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E2535-82BD-472D-87DC-57BA307B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F3F-1E8E-4B54-A4A7-65761354D268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D3E31-3BC8-4AB5-93FF-D968E5E4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50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7FE15-2411-414B-9CDC-6597093F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55CDC-6AE3-442D-A132-2D7DDD68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DDA4B-5428-4386-AE96-6AF9F2FAE691}" type="datetime1">
              <a:rPr lang="zh-CN" altLang="en-US" smtClean="0"/>
              <a:t>2021/11/1</a:t>
            </a:fld>
            <a:endParaRPr lang="zh-CN" altLang="en-US" dirty="0"/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0B29B8DE-04DB-4831-BAA6-18634E94D9ED}"/>
              </a:ext>
            </a:extLst>
          </p:cNvPr>
          <p:cNvGrpSpPr>
            <a:grpSpLocks/>
          </p:cNvGrpSpPr>
          <p:nvPr/>
        </p:nvGrpSpPr>
        <p:grpSpPr bwMode="auto">
          <a:xfrm>
            <a:off x="1060288" y="268556"/>
            <a:ext cx="8240713" cy="5286375"/>
            <a:chOff x="1454693" y="3068960"/>
            <a:chExt cx="5853611" cy="3471862"/>
          </a:xfrm>
        </p:grpSpPr>
        <p:pic>
          <p:nvPicPr>
            <p:cNvPr id="6" name="Picture 5" descr="8">
              <a:extLst>
                <a:ext uri="{FF2B5EF4-FFF2-40B4-BE49-F238E27FC236}">
                  <a16:creationId xmlns:a16="http://schemas.microsoft.com/office/drawing/2014/main" id="{C92114CD-28F5-4091-AC98-15BE2848C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86" y="3068960"/>
              <a:ext cx="5788025" cy="347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连接符 2">
              <a:extLst>
                <a:ext uri="{FF2B5EF4-FFF2-40B4-BE49-F238E27FC236}">
                  <a16:creationId xmlns:a16="http://schemas.microsoft.com/office/drawing/2014/main" id="{892D4991-EABF-45F3-88FF-85A247AD8D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87486" y="4509120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C25CDEE-73CB-4150-ACC6-BE58B10404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71089" y="5229200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42F949D9-5B2B-4F84-89BD-615A5D2EF1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54693" y="5733256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" name="Text Box 9">
            <a:extLst>
              <a:ext uri="{FF2B5EF4-FFF2-40B4-BE49-F238E27FC236}">
                <a16:creationId xmlns:a16="http://schemas.microsoft.com/office/drawing/2014/main" id="{CBF9E411-E17F-4C0D-ACC1-658A4A36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01" y="5554931"/>
            <a:ext cx="8077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 dirty="0">
                <a:solidFill>
                  <a:srgbClr val="FF0000"/>
                </a:solidFill>
                <a:latin typeface="+mn-lt"/>
              </a:rPr>
              <a:t>201081,     Zhang,          60000</a:t>
            </a:r>
            <a:r>
              <a:rPr kumimoji="0" lang="en-US" altLang="zh-CN" sz="2000" dirty="0">
                <a:latin typeface="+mn-lt"/>
              </a:rPr>
              <a:t>,            </a:t>
            </a:r>
            <a:r>
              <a:rPr kumimoji="0" lang="en-US" altLang="zh-CN" sz="2000" dirty="0" err="1">
                <a:latin typeface="+mn-lt"/>
              </a:rPr>
              <a:t>Comp.Sci</a:t>
            </a:r>
            <a:r>
              <a:rPr kumimoji="0" lang="en-US" altLang="zh-CN" sz="2000" dirty="0">
                <a:latin typeface="+mn-lt"/>
              </a:rPr>
              <a:t>         Taylor            100000</a:t>
            </a:r>
            <a:endParaRPr kumimoji="0" lang="zh-CN" altLang="en-US" sz="2000" dirty="0">
              <a:latin typeface="+mn-lt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9FD0C9EB-BFB0-42B2-A311-4266B357C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554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30487606-BB7D-4DE2-9E45-6AAF653AA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935931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E4E51526-A19A-4399-BCB0-BE651DDB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801" y="5554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BA2BCE3-BFE3-4ECA-BCD0-17E16593D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1" y="5554931"/>
            <a:ext cx="3577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1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4A568F88-E093-4E9F-9675-EC2C955BC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935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742F2AAE-BC23-4EAD-A5F9-8CF8B8C5E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6316931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59694435-BE10-4B4D-8405-98C914CA0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801" y="5935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A17B8C06-B203-4403-B685-AB019B0AF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01" y="5931169"/>
            <a:ext cx="7639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 dirty="0">
                <a:solidFill>
                  <a:srgbClr val="FF0000"/>
                </a:solidFill>
                <a:latin typeface="+mn-lt"/>
              </a:rPr>
              <a:t>null,           null,               null</a:t>
            </a:r>
            <a:r>
              <a:rPr kumimoji="0" lang="en-US" altLang="zh-CN" sz="2000" dirty="0">
                <a:latin typeface="+mn-lt"/>
              </a:rPr>
              <a:t>,                 </a:t>
            </a:r>
            <a:r>
              <a:rPr kumimoji="0" lang="en-US" altLang="zh-CN" sz="2000" dirty="0" err="1">
                <a:latin typeface="+mn-lt"/>
              </a:rPr>
              <a:t>Soft.Eng</a:t>
            </a:r>
            <a:r>
              <a:rPr kumimoji="0" lang="en-US" altLang="zh-CN" sz="2000" dirty="0">
                <a:latin typeface="+mn-lt"/>
              </a:rPr>
              <a:t>.</a:t>
            </a:r>
            <a:r>
              <a:rPr kumimoji="0" lang="en-US" altLang="zh-CN" sz="2000" i="1" dirty="0">
                <a:latin typeface="+mn-lt"/>
              </a:rPr>
              <a:t>,         Taylor</a:t>
            </a:r>
            <a:r>
              <a:rPr kumimoji="0" lang="en-US" altLang="zh-CN" sz="2000" dirty="0">
                <a:latin typeface="+mn-lt"/>
              </a:rPr>
              <a:t>,           100000</a:t>
            </a:r>
            <a:endParaRPr kumimoji="0" lang="zh-CN" altLang="en-US" sz="2000" dirty="0">
              <a:latin typeface="+mn-lt"/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B1EDB0C-E11B-4FA0-BB29-7C200653A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1" y="5937519"/>
            <a:ext cx="4206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2</a:t>
            </a: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A2F245CA-9AB7-4E12-ADF0-4CFAF32BB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3" y="2284681"/>
            <a:ext cx="6858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5BC80A09-481A-4656-9483-3828C9AE2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3" y="3362594"/>
            <a:ext cx="6858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E2B5AE23-A3CB-4879-8E9F-D9C695728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0" y="4157931"/>
            <a:ext cx="685801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32B8AAAE-25DB-46AD-9279-2C59D300B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3228" y="6307453"/>
            <a:ext cx="10743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 7.2</a:t>
            </a:r>
            <a:endParaRPr lang="zh-CN" altLang="en-US" dirty="0">
              <a:latin typeface="+mn-lt"/>
            </a:endParaRPr>
          </a:p>
        </p:txBody>
      </p:sp>
      <p:sp>
        <p:nvSpPr>
          <p:cNvPr id="24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B17C54C-4B9D-4BB0-8654-2F7E85C3B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4042" y="6137544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1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5EF72-B9EF-4EE7-8A3B-14B1F0B7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Procedure for Computing F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7C618-DC94-47B9-A591-58DC191E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/>
              <a:t>To compute the closure of a set of functional dependencies F:</a:t>
            </a:r>
            <a:endParaRPr lang="en-US" altLang="en-US" i="1" dirty="0"/>
          </a:p>
          <a:p>
            <a:pPr>
              <a:buFont typeface="Monotype Sorts" pitchFamily="-84" charset="2"/>
              <a:buNone/>
            </a:pPr>
            <a:r>
              <a:rPr lang="en-US" altLang="en-US" i="1" dirty="0"/>
              <a:t>         F </a:t>
            </a:r>
            <a:r>
              <a:rPr lang="en-US" altLang="en-US" baseline="30000" dirty="0"/>
              <a:t>+</a:t>
            </a:r>
            <a:r>
              <a:rPr lang="en-US" altLang="en-US" dirty="0"/>
              <a:t> = </a:t>
            </a:r>
            <a:r>
              <a:rPr lang="en-US" altLang="en-US" i="1" dirty="0"/>
              <a:t>F</a:t>
            </a:r>
            <a:br>
              <a:rPr lang="en-US" altLang="en-US" dirty="0"/>
            </a:br>
            <a:r>
              <a:rPr lang="en-US" altLang="en-US" dirty="0"/>
              <a:t>    </a:t>
            </a:r>
            <a:r>
              <a:rPr lang="en-US" altLang="en-US" b="1" dirty="0"/>
              <a:t>repeat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functional dependency </a:t>
            </a:r>
            <a:r>
              <a:rPr lang="en-US" altLang="en-US" i="1" dirty="0"/>
              <a:t>f</a:t>
            </a:r>
            <a:r>
              <a:rPr lang="en-US" altLang="en-US" dirty="0"/>
              <a:t>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dirty="0"/>
              <a:t>       apply reflexivity and augmentation rules on </a:t>
            </a:r>
            <a:r>
              <a:rPr lang="en-US" altLang="en-US" i="1" dirty="0"/>
              <a:t>f</a:t>
            </a:r>
            <a:br>
              <a:rPr lang="en-US" altLang="en-US" i="1" dirty="0"/>
            </a:br>
            <a:r>
              <a:rPr lang="en-US" altLang="en-US" i="1" dirty="0"/>
              <a:t>	       </a:t>
            </a:r>
            <a:r>
              <a:rPr lang="en-US" altLang="en-US" dirty="0"/>
              <a:t>add the resulting functional dependencies to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b="1" dirty="0"/>
              <a:t>for each </a:t>
            </a:r>
            <a:r>
              <a:rPr lang="en-US" altLang="en-US" dirty="0"/>
              <a:t>pair of functional dependencies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dirty="0"/>
              <a:t>and </a:t>
            </a:r>
            <a:r>
              <a:rPr lang="en-US" altLang="en-US" i="1" dirty="0"/>
              <a:t>f</a:t>
            </a:r>
            <a:r>
              <a:rPr lang="en-US" altLang="en-US" baseline="-25000" dirty="0"/>
              <a:t>2</a:t>
            </a:r>
            <a:r>
              <a:rPr lang="en-US" altLang="en-US" dirty="0"/>
              <a:t> in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dirty="0"/>
              <a:t>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f</a:t>
            </a:r>
            <a:r>
              <a:rPr lang="en-US" altLang="en-US" baseline="-25000" dirty="0"/>
              <a:t>2</a:t>
            </a:r>
            <a:r>
              <a:rPr lang="en-US" altLang="en-US" dirty="0"/>
              <a:t> can be combined using transitivity</a:t>
            </a:r>
            <a:br>
              <a:rPr lang="en-US" altLang="en-US" dirty="0"/>
            </a:br>
            <a:r>
              <a:rPr lang="en-US" altLang="en-US" dirty="0"/>
              <a:t>	             </a:t>
            </a:r>
            <a:r>
              <a:rPr lang="en-US" altLang="en-US" b="1" dirty="0"/>
              <a:t>then</a:t>
            </a:r>
            <a:r>
              <a:rPr lang="en-US" altLang="en-US" dirty="0"/>
              <a:t> add the resulting functional dependency to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       </a:t>
            </a:r>
            <a:r>
              <a:rPr lang="en-US" altLang="en-US" b="1" dirty="0"/>
              <a:t>until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r>
              <a:rPr lang="en-US" altLang="en-US" dirty="0"/>
              <a:t> does not change any further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b="1" dirty="0"/>
              <a:t> NOTE</a:t>
            </a:r>
            <a:r>
              <a:rPr lang="en-US" altLang="en-US" dirty="0"/>
              <a:t>:  We shall see an alternative procedure for this task later</a:t>
            </a:r>
            <a:endParaRPr lang="en-US" altLang="en-US" i="1" baseline="-250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5AA3F-1957-4DE7-89AD-4BC8A529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F727-C257-4C04-959F-0F9985A8DFC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3A28D-EBFD-49D5-A740-93F79BF9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A48B3FF-BEF6-40E5-94F2-016D7CB6E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7023" y="201085"/>
            <a:ext cx="492125" cy="4619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38256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E91F-DC3E-4F9C-A113-EC7B492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52E16-6086-4910-A96A-C49E394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zh-CN" dirty="0"/>
              <a:t>An attribute</a:t>
            </a:r>
            <a:r>
              <a:rPr lang="en-US" altLang="zh-CN" i="1" dirty="0"/>
              <a:t> B</a:t>
            </a:r>
            <a:r>
              <a:rPr lang="en-US" altLang="zh-CN" dirty="0"/>
              <a:t> is functionally determined by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Symbol" pitchFamily="18" charset="2"/>
              </a:rPr>
              <a:t> if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i="1" dirty="0"/>
              <a:t>B</a:t>
            </a: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dirty="0"/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/>
              <a:t>Given a set of attributes 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,</a:t>
            </a:r>
            <a:r>
              <a:rPr lang="en-US" altLang="en-US" dirty="0"/>
              <a:t> define the </a:t>
            </a:r>
            <a:r>
              <a:rPr lang="en-US" altLang="en-US" b="1" i="1" dirty="0">
                <a:solidFill>
                  <a:srgbClr val="FF0000"/>
                </a:solidFill>
              </a:rPr>
              <a:t>closure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of 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a </a:t>
            </a:r>
            <a:r>
              <a:rPr lang="en-US" altLang="en-US" b="1" dirty="0">
                <a:solidFill>
                  <a:srgbClr val="FF0000"/>
                </a:solidFill>
                <a:sym typeface="Greek Symbols"/>
              </a:rPr>
              <a:t>under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</a:t>
            </a:r>
            <a:r>
              <a:rPr lang="en-US" altLang="en-US" i="1" dirty="0">
                <a:solidFill>
                  <a:srgbClr val="FF0000"/>
                </a:solidFill>
                <a:sym typeface="Greek Symbols"/>
              </a:rPr>
              <a:t>F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(denoted by a</a:t>
            </a:r>
            <a:r>
              <a:rPr lang="en-US" altLang="en-US" baseline="30000" dirty="0">
                <a:solidFill>
                  <a:srgbClr val="FF0000"/>
                </a:solidFill>
                <a:sym typeface="Greek Symbols"/>
              </a:rPr>
              <a:t>+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) </a:t>
            </a:r>
            <a:r>
              <a:rPr lang="en-US" altLang="en-US" dirty="0">
                <a:sym typeface="Greek Symbols"/>
              </a:rPr>
              <a:t>as the set of attributes that are functionally determined by a under </a:t>
            </a:r>
            <a:r>
              <a:rPr lang="en-US" altLang="en-US" i="1" dirty="0">
                <a:sym typeface="Greek Symbols"/>
              </a:rPr>
              <a:t>F</a:t>
            </a:r>
          </a:p>
          <a:p>
            <a:pPr lvl="1"/>
            <a:r>
              <a:rPr lang="en-US" altLang="zh-CN" baseline="30000" dirty="0">
                <a:sym typeface="Greek Symbols" pitchFamily="18" charset="2"/>
              </a:rPr>
              <a:t> </a:t>
            </a:r>
            <a:r>
              <a:rPr lang="en-US" altLang="zh-CN" b="1" i="1" dirty="0">
                <a:solidFill>
                  <a:schemeClr val="folHlink"/>
                </a:solidFill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baseline="30000" dirty="0">
                <a:sym typeface="Greek Symbols" pitchFamily="18" charset="2"/>
              </a:rPr>
              <a:t>+ </a:t>
            </a:r>
            <a:r>
              <a:rPr lang="en-US" altLang="zh-CN" dirty="0">
                <a:sym typeface="Greek Symbols" pitchFamily="18" charset="2"/>
              </a:rPr>
              <a:t>={</a:t>
            </a:r>
            <a:r>
              <a:rPr lang="en-US" altLang="zh-CN" dirty="0">
                <a:sym typeface="Symbol" pitchFamily="18" charset="2"/>
              </a:rPr>
              <a:t> |  is </a:t>
            </a:r>
            <a:r>
              <a:rPr lang="en-US" altLang="zh-CN" i="1" dirty="0">
                <a:solidFill>
                  <a:schemeClr val="hlink"/>
                </a:solidFill>
                <a:sym typeface="Greek Symbols" pitchFamily="18" charset="2"/>
              </a:rPr>
              <a:t>functionally determined</a:t>
            </a:r>
            <a:r>
              <a:rPr lang="en-US" altLang="zh-CN" i="1" dirty="0">
                <a:sym typeface="Greek Symbols" pitchFamily="18" charset="2"/>
              </a:rPr>
              <a:t> by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b="1" dirty="0">
                <a:sym typeface="Greek Symbols" pitchFamily="18" charset="2"/>
              </a:rPr>
              <a:t>under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}</a:t>
            </a:r>
            <a:endParaRPr lang="en-US" altLang="zh-CN" u="sng" dirty="0">
              <a:sym typeface="MS LineDraw" pitchFamily="49" charset="2"/>
            </a:endParaRPr>
          </a:p>
          <a:p>
            <a:pPr marL="0" indent="0"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i="1" dirty="0">
              <a:sym typeface="Greek Symbols"/>
            </a:endParaRP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>
                <a:sym typeface="Greek Symbols"/>
              </a:rPr>
              <a:t> </a:t>
            </a:r>
            <a:endParaRPr lang="en-US" altLang="en-US" b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9365F-9EC5-473C-890D-B9166E4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E69C-49E3-4EFD-892D-8BF99B1839A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AD7848-8990-46A3-B6BA-4C09B8F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170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E91F-DC3E-4F9C-A113-EC7B492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52E16-6086-4910-A96A-C49E394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>
                <a:sym typeface="Greek Symbols"/>
              </a:rPr>
              <a:t> Algorithm to compute </a:t>
            </a:r>
            <a:r>
              <a:rPr lang="en-US" altLang="en-US" dirty="0">
                <a:latin typeface="Symbol" panose="05050102010706020507" pitchFamily="18" charset="2"/>
                <a:sym typeface="Greek Symbols"/>
              </a:rPr>
              <a:t>a</a:t>
            </a:r>
            <a:r>
              <a:rPr lang="en-US" altLang="en-US" baseline="30000" dirty="0">
                <a:sym typeface="Greek Symbols"/>
              </a:rPr>
              <a:t>+</a:t>
            </a:r>
            <a:r>
              <a:rPr lang="en-US" altLang="en-US" dirty="0">
                <a:sym typeface="Greek Symbols"/>
              </a:rPr>
              <a:t>, the closure of </a:t>
            </a:r>
            <a:r>
              <a:rPr lang="en-US" altLang="en-US" dirty="0">
                <a:latin typeface="Symbol" panose="05050102010706020507" pitchFamily="18" charset="2"/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under </a:t>
            </a:r>
            <a:r>
              <a:rPr lang="en-US" altLang="en-US" i="1" dirty="0">
                <a:sym typeface="Greek Symbols"/>
              </a:rPr>
              <a:t>F</a:t>
            </a: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i="1" dirty="0">
                <a:sym typeface="Greek Symbols"/>
              </a:rPr>
              <a:t>      	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i="1" dirty="0">
                <a:sym typeface="Greek Symbols"/>
              </a:rPr>
              <a:t>          </a:t>
            </a:r>
            <a:r>
              <a:rPr lang="en-US" altLang="zh-CN" dirty="0">
                <a:sym typeface="Greek Symbols" pitchFamily="18" charset="2"/>
              </a:rPr>
              <a:t>Input: </a:t>
            </a:r>
            <a:r>
              <a:rPr kumimoji="0"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, </a:t>
            </a:r>
            <a:r>
              <a:rPr lang="en-US" altLang="zh-CN" i="1" dirty="0">
                <a:sym typeface="Greek Symbols" pitchFamily="18" charset="2"/>
              </a:rPr>
              <a:t>F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       Output: </a:t>
            </a:r>
            <a:r>
              <a:rPr kumimoji="0" lang="en-US" altLang="zh-CN" dirty="0"/>
              <a:t> </a:t>
            </a:r>
            <a:r>
              <a:rPr kumimoji="0" lang="en-US" altLang="zh-CN" dirty="0">
                <a:sym typeface="Symbol" pitchFamily="18" charset="2"/>
              </a:rPr>
              <a:t> </a:t>
            </a:r>
            <a:r>
              <a:rPr lang="en-US" altLang="zh-CN" baseline="30000" dirty="0">
                <a:sym typeface="Greek Symbols" pitchFamily="18" charset="2"/>
              </a:rPr>
              <a:t>+</a:t>
            </a: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i="1" dirty="0">
                <a:sym typeface="Greek Symbols"/>
              </a:rPr>
              <a:t>               result </a:t>
            </a:r>
            <a:r>
              <a:rPr lang="en-US" altLang="en-US" dirty="0">
                <a:sym typeface="Greek Symbols"/>
              </a:rPr>
              <a:t>:= a;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</a:t>
            </a:r>
            <a:r>
              <a:rPr lang="en-US" altLang="en-US" b="1" dirty="0">
                <a:sym typeface="Greek Symbols"/>
              </a:rPr>
              <a:t>while</a:t>
            </a:r>
            <a:r>
              <a:rPr lang="en-US" altLang="en-US" dirty="0">
                <a:sym typeface="Greek Symbols"/>
              </a:rPr>
              <a:t> (changes to </a:t>
            </a:r>
            <a:r>
              <a:rPr lang="en-US" altLang="en-US" i="1" dirty="0">
                <a:sym typeface="Greek Symbols"/>
              </a:rPr>
              <a:t>result</a:t>
            </a:r>
            <a:r>
              <a:rPr lang="en-US" altLang="en-US" dirty="0">
                <a:sym typeface="Greek Symbols"/>
              </a:rPr>
              <a:t>) </a:t>
            </a:r>
            <a:r>
              <a:rPr lang="en-US" altLang="en-US" b="1" dirty="0">
                <a:sym typeface="Greek Symbols"/>
              </a:rPr>
              <a:t>do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for each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b="1" dirty="0">
                <a:sym typeface="Greek Symbols"/>
              </a:rPr>
              <a:t>in</a:t>
            </a:r>
            <a:r>
              <a:rPr lang="en-US" altLang="en-US" i="1" dirty="0">
                <a:sym typeface="Greek Symbols"/>
              </a:rPr>
              <a:t> F</a:t>
            </a:r>
            <a:r>
              <a:rPr lang="en-US" altLang="en-US" b="1" dirty="0">
                <a:sym typeface="Greek Symbols"/>
              </a:rPr>
              <a:t> do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	begin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		if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result</a:t>
            </a:r>
            <a:r>
              <a:rPr lang="en-US" altLang="en-US" b="1" dirty="0">
                <a:sym typeface="Symbol" panose="05050102010706020507" pitchFamily="18" charset="2"/>
              </a:rPr>
              <a:t> then </a:t>
            </a:r>
            <a:r>
              <a:rPr lang="en-US" altLang="en-US" i="1" dirty="0">
                <a:sym typeface="Symbol" panose="05050102010706020507" pitchFamily="18" charset="2"/>
              </a:rPr>
              <a:t> result </a:t>
            </a:r>
            <a:r>
              <a:rPr lang="en-US" altLang="en-US" dirty="0">
                <a:sym typeface="Symbol" panose="05050102010706020507" pitchFamily="18" charset="2"/>
              </a:rPr>
              <a:t>:= 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		</a:t>
            </a:r>
            <a:r>
              <a:rPr lang="en-US" altLang="en-US" b="1" dirty="0">
                <a:sym typeface="Greek Symbols"/>
              </a:rPr>
              <a:t>end</a:t>
            </a: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b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9365F-9EC5-473C-890D-B9166E4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E69C-49E3-4EFD-892D-8BF99B1839A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AD7848-8990-46A3-B6BA-4C09B8F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06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8C9E1-E8CB-49D1-BF1C-45C4F1F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 of Attribute Set Closure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60FCB-02B5-4D11-87C9-28FDE593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020491" cy="58132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R = (A, B, C, G, H, I)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F = </a:t>
            </a:r>
            <a:r>
              <a:rPr lang="en-US" altLang="en-US" dirty="0"/>
              <a:t>{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dirty="0">
              <a:sym typeface="MS LineDraw"/>
            </a:endParaRP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(</a:t>
            </a:r>
            <a:r>
              <a:rPr lang="en-US" altLang="en-US" i="1" dirty="0">
                <a:sym typeface="MS LineDraw"/>
              </a:rPr>
              <a:t>AG)</a:t>
            </a:r>
            <a:r>
              <a:rPr lang="en-US" altLang="en-US" baseline="30000" dirty="0">
                <a:sym typeface="MS LineDraw"/>
              </a:rPr>
              <a:t>+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baseline="30000" dirty="0">
                <a:sym typeface="MS LineDraw"/>
              </a:rPr>
              <a:t>   </a:t>
            </a:r>
            <a:r>
              <a:rPr lang="en-US" altLang="en-US" dirty="0">
                <a:sym typeface="MS LineDraw"/>
              </a:rPr>
              <a:t>1. </a:t>
            </a:r>
            <a:r>
              <a:rPr lang="en-US" altLang="en-US" i="1" dirty="0">
                <a:sym typeface="MS LineDraw"/>
              </a:rPr>
              <a:t>result = AG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MS LineDraw"/>
              </a:rPr>
              <a:t>  </a:t>
            </a:r>
            <a:r>
              <a:rPr lang="en-US" altLang="en-US" dirty="0">
                <a:sym typeface="MS LineDraw"/>
              </a:rPr>
              <a:t>2. </a:t>
            </a:r>
            <a:r>
              <a:rPr lang="en-US" altLang="en-US" i="1" dirty="0">
                <a:sym typeface="MS LineDraw"/>
              </a:rPr>
              <a:t>result = ABCG	(A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 B)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 </a:t>
            </a: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ym typeface="Monotype Sorts" pitchFamily="-84" charset="2"/>
              </a:rPr>
              <a:t>H 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AGBC)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ym typeface="Monotype Sorts" pitchFamily="-84" charset="2"/>
              </a:rPr>
              <a:t>HI	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Monotype Sorts" pitchFamily="-84" charset="2"/>
              </a:rPr>
              <a:t>    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AGBCH)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174A8-0769-4EFE-9E11-7DC20DFB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26E-E232-46B1-81BB-3A0484F418FE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F326A2-032F-4394-AAAC-010104D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375116-067D-45BD-9499-CC3D1AF7BC46}"/>
              </a:ext>
            </a:extLst>
          </p:cNvPr>
          <p:cNvSpPr txBox="1">
            <a:spLocks/>
          </p:cNvSpPr>
          <p:nvPr/>
        </p:nvSpPr>
        <p:spPr>
          <a:xfrm>
            <a:off x="6039781" y="772633"/>
            <a:ext cx="6020491" cy="5813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Is </a:t>
            </a:r>
            <a:r>
              <a:rPr lang="en-US" altLang="en-US" i="1" dirty="0">
                <a:sym typeface="Symbol" panose="05050102010706020507" pitchFamily="18" charset="2"/>
              </a:rPr>
              <a:t>AG</a:t>
            </a:r>
            <a:r>
              <a:rPr lang="en-US" altLang="en-US" dirty="0">
                <a:sym typeface="Symbol" panose="05050102010706020507" pitchFamily="18" charset="2"/>
              </a:rPr>
              <a:t> a candidate key? 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1. Is AG a super key?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Does </a:t>
            </a:r>
            <a:r>
              <a:rPr lang="en-US" altLang="en-US" i="1" dirty="0">
                <a:sym typeface="Symbol" panose="05050102010706020507" pitchFamily="18" charset="2"/>
              </a:rPr>
              <a:t>AG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R? 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  <a:endParaRPr lang="en-US" altLang="en-US" dirty="0">
              <a:sym typeface="Monotype Sorts" pitchFamily="-84" charset="2"/>
            </a:endParaRP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Is any subset of AG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</a:t>
            </a:r>
            <a:r>
              <a:rPr lang="en-US" altLang="en-US" i="1" dirty="0">
                <a:sym typeface="Monotype Sorts" pitchFamily="-84" charset="2"/>
              </a:rPr>
              <a:t>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(A)</a:t>
            </a:r>
            <a:r>
              <a:rPr lang="en-US" altLang="en-US" baseline="30000" dirty="0">
                <a:sym typeface="Monotype Sorts" pitchFamily="-84" charset="2"/>
              </a:rPr>
              <a:t>+   </a:t>
            </a:r>
            <a:endParaRPr lang="en-US" altLang="en-US" dirty="0">
              <a:sym typeface="Monotype Sorts" pitchFamily="-84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G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== Is </a:t>
            </a:r>
            <a:r>
              <a:rPr lang="en-US" altLang="en-US" dirty="0">
                <a:sym typeface="Symbol" panose="05050102010706020507" pitchFamily="18" charset="2"/>
              </a:rPr>
              <a:t>R  </a:t>
            </a:r>
            <a:r>
              <a:rPr lang="en-US" altLang="en-US" dirty="0">
                <a:sym typeface="Monotype Sorts" pitchFamily="-84" charset="2"/>
              </a:rPr>
              <a:t>(G)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In general: check for each subset of size </a:t>
            </a:r>
            <a:r>
              <a:rPr lang="en-US" altLang="en-US" i="1" dirty="0">
                <a:sym typeface="Monotype Sorts" pitchFamily="-84" charset="2"/>
              </a:rPr>
              <a:t>n-1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607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E812B-57A9-4355-9DD3-74654D17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Uses of Attribute Closure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8754C-426A-41FA-A435-103D57B5A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There are several uses of the attribute closure algorithm:</a:t>
            </a:r>
          </a:p>
          <a:p>
            <a:r>
              <a:rPr lang="en-US" altLang="en-US" dirty="0"/>
              <a:t>Testing for </a:t>
            </a:r>
            <a:r>
              <a:rPr lang="en-US" altLang="en-US" dirty="0" err="1"/>
              <a:t>superkey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To test if </a:t>
            </a:r>
            <a:r>
              <a:rPr lang="en-US" altLang="en-US" dirty="0">
                <a:sym typeface="Symbol" panose="05050102010706020507" pitchFamily="18" charset="2"/>
              </a:rPr>
              <a:t> is a </a:t>
            </a: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, we compute </a:t>
            </a:r>
            <a:r>
              <a:rPr lang="en-US" altLang="en-US" baseline="30000" dirty="0">
                <a:sym typeface="Symbol" panose="05050102010706020507" pitchFamily="18" charset="2"/>
              </a:rPr>
              <a:t>+,</a:t>
            </a:r>
            <a:r>
              <a:rPr lang="en-US" altLang="en-US" dirty="0">
                <a:sym typeface="Symbol" panose="05050102010706020507" pitchFamily="18" charset="2"/>
              </a:rPr>
              <a:t> and check if </a:t>
            </a:r>
          </a:p>
          <a:p>
            <a:pPr marL="357188" lvl="1" indent="0"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              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contains all attributes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endParaRPr lang="en-US" altLang="en-US" dirty="0">
              <a:sym typeface="Symbol" panose="05050102010706020507" pitchFamily="18" charset="2"/>
            </a:endParaRP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Testing functional dependencies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To check if a functional dependency    holds (or, in other words, is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), just check if </a:t>
            </a:r>
          </a:p>
          <a:p>
            <a:pPr marL="357188" lvl="1" indent="0"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                              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That is, we compute 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by using attribute closure, and then check if it contains .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Is a simple and cheap test, and very useful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Computing closure of F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For each   </a:t>
            </a:r>
            <a:r>
              <a:rPr lang="en-US" altLang="en-US" i="1" dirty="0">
                <a:sym typeface="Symbol" panose="05050102010706020507" pitchFamily="18" charset="2"/>
              </a:rPr>
              <a:t>R, </a:t>
            </a:r>
            <a:r>
              <a:rPr lang="en-US" altLang="en-US" dirty="0">
                <a:sym typeface="Symbol" panose="05050102010706020507" pitchFamily="18" charset="2"/>
              </a:rPr>
              <a:t>we find the closure 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, and for each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 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, we output a functional dependency  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6C511C-BCA4-45FB-A198-E50F3E11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3D0F-0145-4C3A-AB15-ED6B0D61605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33BF1-D511-4A73-914E-299ABEDD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B8B0031-BBF6-4418-A4F5-5E5D18EB7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01" y="5226251"/>
            <a:ext cx="420687" cy="368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3927414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01645-BF07-460B-8941-623A0D1F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5264E-6E04-4D3A-B554-9249BD5C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b="1" dirty="0"/>
              <a:t>Def.</a:t>
            </a:r>
            <a:r>
              <a:rPr lang="en-US" altLang="zh-CN" dirty="0"/>
              <a:t> For functional dependencies </a:t>
            </a:r>
            <a:r>
              <a:rPr lang="en-US" altLang="zh-CN" b="1" i="1" dirty="0"/>
              <a:t>F</a:t>
            </a:r>
            <a:r>
              <a:rPr lang="en-US" altLang="zh-CN" dirty="0"/>
              <a:t> and </a:t>
            </a:r>
            <a:r>
              <a:rPr lang="en-US" altLang="zh-CN" b="1" i="1" dirty="0"/>
              <a:t>G</a:t>
            </a:r>
            <a:r>
              <a:rPr lang="en-US" altLang="zh-CN" dirty="0"/>
              <a:t>, if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	            </a:t>
            </a:r>
            <a:r>
              <a:rPr lang="en-US" altLang="zh-CN" b="1" i="1" dirty="0"/>
              <a:t>F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b="1" i="1" dirty="0"/>
              <a:t>G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/>
              <a:t>  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   then  </a:t>
            </a:r>
            <a:r>
              <a:rPr lang="en-US" altLang="zh-CN" b="1" i="1" dirty="0"/>
              <a:t>F</a:t>
            </a:r>
            <a:r>
              <a:rPr lang="en-US" altLang="zh-CN" dirty="0"/>
              <a:t> and </a:t>
            </a:r>
            <a:r>
              <a:rPr lang="en-US" altLang="zh-CN" b="1" i="1" dirty="0"/>
              <a:t>G</a:t>
            </a:r>
            <a:r>
              <a:rPr lang="en-US" altLang="zh-CN" dirty="0"/>
              <a:t> are equivalent</a:t>
            </a:r>
          </a:p>
          <a:p>
            <a:pPr marL="285750" indent="-285750" eaLnBrk="1" hangingPunct="1"/>
            <a:endParaRPr lang="en-US" altLang="zh-CN" dirty="0">
              <a:solidFill>
                <a:srgbClr val="333333"/>
              </a:solidFill>
            </a:endParaRPr>
          </a:p>
          <a:p>
            <a:pPr marL="285750" indent="-285750" eaLnBrk="1" hangingPunct="1"/>
            <a:r>
              <a:rPr lang="en-US" altLang="zh-CN" dirty="0">
                <a:solidFill>
                  <a:srgbClr val="333333"/>
                </a:solidFill>
              </a:rPr>
              <a:t>E.g. F=</a:t>
            </a:r>
            <a:r>
              <a:rPr lang="en-US" altLang="zh-CN" dirty="0"/>
              <a:t>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dirty="0">
                <a:sym typeface="Monotype Sorts" pitchFamily="2" charset="2"/>
              </a:rPr>
              <a:t> is equivalent to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>
                <a:sym typeface="Monotype Sorts" pitchFamily="2" charset="2"/>
              </a:rPr>
              <a:t>           G=</a:t>
            </a:r>
            <a:r>
              <a:rPr lang="en-US" altLang="zh-CN" dirty="0"/>
              <a:t>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dirty="0">
                <a:sym typeface="Monotype Sorts" pitchFamily="2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1AA8B-ABE7-40FD-974A-CAFD770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D4BE5-0031-4C0D-988D-424F9EB54AE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31184-1775-410B-BC31-22451330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654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3F1EA-D748-45D2-91EC-7E5BF8D6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1DA-7DF5-4BB3-BDD6-A2519A23E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Suppose that we have a set of functional dependencies </a:t>
            </a:r>
            <a:r>
              <a:rPr lang="en-US" altLang="en-US" i="1" dirty="0"/>
              <a:t>F</a:t>
            </a:r>
            <a:r>
              <a:rPr lang="en-US" altLang="en-US" dirty="0"/>
              <a:t> on a relation schema. Whenever a user performs an update on the relation, the database system must ensure that the update does not violate any functional dependencies; that is, all the functional dependencies in </a:t>
            </a:r>
            <a:r>
              <a:rPr lang="en-US" altLang="en-US" i="1" dirty="0"/>
              <a:t>F</a:t>
            </a:r>
            <a:r>
              <a:rPr lang="en-US" altLang="en-US" dirty="0"/>
              <a:t> are satisfied in the new database state.</a:t>
            </a:r>
          </a:p>
          <a:p>
            <a:pPr>
              <a:defRPr/>
            </a:pPr>
            <a:r>
              <a:rPr lang="en-US" altLang="en-US" dirty="0"/>
              <a:t>If an update violates any functional dependencies in the set </a:t>
            </a:r>
            <a:r>
              <a:rPr lang="en-US" altLang="en-US" i="1" dirty="0"/>
              <a:t>F, </a:t>
            </a:r>
            <a:r>
              <a:rPr lang="en-US" altLang="en-US" dirty="0"/>
              <a:t>the system must roll back the update.</a:t>
            </a:r>
          </a:p>
          <a:p>
            <a:r>
              <a:rPr lang="en-US" altLang="zh-CN" dirty="0"/>
              <a:t>checking  </a:t>
            </a:r>
            <a:r>
              <a:rPr lang="en-US" altLang="zh-CN" i="1" dirty="0">
                <a:solidFill>
                  <a:srgbClr val="FF0000"/>
                </a:solidFill>
              </a:rPr>
              <a:t>all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ym typeface="Symbol" pitchFamily="18" charset="2"/>
              </a:rPr>
              <a:t>  </a:t>
            </a:r>
            <a:r>
              <a:rPr lang="en-US" altLang="zh-CN" dirty="0"/>
              <a:t> in </a:t>
            </a:r>
            <a:r>
              <a:rPr lang="en-US" altLang="zh-CN" b="1" i="1" dirty="0"/>
              <a:t>F</a:t>
            </a:r>
            <a:r>
              <a:rPr lang="en-US" altLang="zh-CN" dirty="0"/>
              <a:t> holding on </a:t>
            </a:r>
            <a:r>
              <a:rPr lang="en-US" altLang="zh-CN" i="1" dirty="0"/>
              <a:t>R</a:t>
            </a:r>
            <a:r>
              <a:rPr lang="en-US" altLang="zh-CN" dirty="0"/>
              <a:t> is </a:t>
            </a:r>
            <a:r>
              <a:rPr lang="en-US" altLang="zh-CN" dirty="0">
                <a:solidFill>
                  <a:srgbClr val="FF0000"/>
                </a:solidFill>
              </a:rPr>
              <a:t>time-consuming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i="1" dirty="0"/>
              <a:t>F</a:t>
            </a:r>
            <a:r>
              <a:rPr lang="en-US" altLang="zh-CN" dirty="0"/>
              <a:t> may have </a:t>
            </a:r>
            <a:r>
              <a:rPr lang="en-US" altLang="zh-CN" i="1" dirty="0">
                <a:solidFill>
                  <a:srgbClr val="FF0000"/>
                </a:solidFill>
              </a:rPr>
              <a:t>redundant</a:t>
            </a:r>
            <a:r>
              <a:rPr lang="en-US" altLang="zh-CN" dirty="0"/>
              <a:t> dependencies that can be inferred from the others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We can reduce the effort spent in checking for violations by testing a simplified set of functional dependencies that has the same closure as the given set. </a:t>
            </a:r>
          </a:p>
          <a:p>
            <a:pPr>
              <a:defRPr/>
            </a:pPr>
            <a:r>
              <a:rPr lang="en-US" altLang="en-US" dirty="0"/>
              <a:t>This simplified set is termed the </a:t>
            </a:r>
            <a:r>
              <a:rPr lang="en-US" altLang="en-US" b="1" dirty="0">
                <a:solidFill>
                  <a:srgbClr val="FF0000"/>
                </a:solidFill>
              </a:rPr>
              <a:t>canonical cover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 define canonical cover we must first define </a:t>
            </a:r>
            <a:r>
              <a:rPr lang="en-US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</a:t>
            </a:r>
            <a:r>
              <a:rPr lang="en-US" altLang="en-US" b="1" dirty="0">
                <a:solidFill>
                  <a:srgbClr val="002060"/>
                </a:solidFill>
              </a:rPr>
              <a:t>xtraneous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attributes</a:t>
            </a:r>
            <a:r>
              <a:rPr lang="en-US" altLang="en-US" b="1" dirty="0">
                <a:solidFill>
                  <a:srgbClr val="000099"/>
                </a:solidFill>
              </a:rPr>
              <a:t>.</a:t>
            </a:r>
          </a:p>
          <a:p>
            <a:pPr lvl="1">
              <a:defRPr/>
            </a:pPr>
            <a:r>
              <a:rPr lang="en-US" altLang="en-US" dirty="0"/>
              <a:t>An attribute of a functional dependency  in </a:t>
            </a:r>
            <a:r>
              <a:rPr lang="en-US" altLang="en-US" i="1" dirty="0"/>
              <a:t>F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002060"/>
                </a:solidFill>
              </a:rPr>
              <a:t>extraneous </a:t>
            </a:r>
            <a:r>
              <a:rPr lang="en-US" altLang="en-US" dirty="0"/>
              <a:t>if we can remove it without changing </a:t>
            </a:r>
            <a:r>
              <a:rPr lang="en-US" altLang="en-US" i="1" dirty="0"/>
              <a:t> F </a:t>
            </a:r>
            <a:r>
              <a:rPr lang="en-US" altLang="en-US" baseline="30000" dirty="0"/>
              <a:t>+</a:t>
            </a:r>
            <a:r>
              <a:rPr lang="en-US" altLang="en-US" dirty="0"/>
              <a:t> </a:t>
            </a:r>
          </a:p>
          <a:p>
            <a:pPr lvl="1">
              <a:defRPr/>
            </a:pPr>
            <a:endParaRPr lang="en-US" altLang="en-US" b="1" dirty="0">
              <a:solidFill>
                <a:srgbClr val="000099"/>
              </a:solidFill>
              <a:cs typeface="+mn-cs"/>
            </a:endParaRPr>
          </a:p>
          <a:p>
            <a:pPr>
              <a:defRPr/>
            </a:pP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CE502-B90A-4A74-B681-D320473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26EC-8F51-4B43-920B-58160DC768B8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2FA718-3B0C-4E3E-B5BC-57F450FE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166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07BBF-5EAB-44C8-BE9F-FD6C1F73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8EDFB-5947-4ED6-94C2-39322F74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Removing an attribute from the left side of a functional dependency could make it a stronger constraint.  </a:t>
            </a:r>
          </a:p>
          <a:p>
            <a:pPr lvl="1"/>
            <a:r>
              <a:rPr lang="en-US" altLang="en-US" dirty="0"/>
              <a:t>For example, if we have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and remove B, we get the possibly stronger result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C.  It may be stronger because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 logically implies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but 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does not, on its own, logically imply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</a:t>
            </a:r>
          </a:p>
          <a:p>
            <a:r>
              <a:rPr lang="en-US" altLang="en-US" dirty="0"/>
              <a:t>But, depending on what our set F of functional dependencies happens to be, we may be able to remove B from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safely.  </a:t>
            </a:r>
          </a:p>
          <a:p>
            <a:pPr lvl="1"/>
            <a:r>
              <a:rPr lang="en-US" altLang="en-US" dirty="0"/>
              <a:t>For example, suppose that</a:t>
            </a:r>
          </a:p>
          <a:p>
            <a:pPr lvl="1"/>
            <a:r>
              <a:rPr lang="en-US" altLang="en-US" dirty="0"/>
              <a:t>F =  {AB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D, D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C}</a:t>
            </a:r>
          </a:p>
          <a:p>
            <a:pPr lvl="1"/>
            <a:r>
              <a:rPr lang="en-US" altLang="en-US" dirty="0"/>
              <a:t>Then we can show that F logically implies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making extraneous in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98BA7-E54A-4F52-987F-55808358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E0A9-9780-4ACD-A5DE-45AB4F2D5B7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4D1FD6-13EB-449F-B749-5839F066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878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3DAAD-A44A-4F45-BC27-25BA7AFD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2C94A-AB4E-4595-9703-084E0AD9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Sets of functional dependencies may have redundant dependencies that can be inferred from the others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E.g.   </a:t>
            </a:r>
            <a:r>
              <a:rPr lang="en-US" altLang="zh-CN" i="1" dirty="0">
                <a:cs typeface="Times New Roman" pitchFamily="18" charset="0"/>
              </a:rPr>
              <a:t>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is redundant in: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 C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Parts of a functional dependency may be redundant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E.g. on RHS: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 can be simplified to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       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E.g. on LHS:    {A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 can be simplified to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          {A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A00DC-349A-49D3-B266-4E245C26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8A82-0FD4-4EF9-BC93-BFF68830834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6FCD23-BB4A-404B-A613-F6674E05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98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5FB3B-838B-435E-BC22-1D6E529D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D29F8-080B-453F-ACD5-07F3B58F4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Removing an attribute from the right side of a functional dependency could make it a weaker constraint.  </a:t>
            </a:r>
          </a:p>
          <a:p>
            <a:pPr lvl="1"/>
            <a:r>
              <a:rPr lang="en-US" altLang="en-US" dirty="0"/>
              <a:t>For example, if we have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CD and remove C, we get the possibly weaker result 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D.  It may be weaker because using just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D, we can no longer infer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C.</a:t>
            </a:r>
          </a:p>
          <a:p>
            <a:r>
              <a:rPr lang="en-US" altLang="en-US" dirty="0"/>
              <a:t>But, depending on what our set F of functional dependencies happens to be, we may be able to remove C from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CD safely.  </a:t>
            </a:r>
          </a:p>
          <a:p>
            <a:pPr lvl="1"/>
            <a:r>
              <a:rPr lang="en-US" altLang="en-US" dirty="0"/>
              <a:t>For example, suppose that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          F = { 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CD, 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C.</a:t>
            </a:r>
          </a:p>
          <a:p>
            <a:pPr lvl="1"/>
            <a:r>
              <a:rPr lang="en-US" altLang="en-US" dirty="0"/>
              <a:t>Then we can show that even after replacing AB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CD by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D, we can still infer $AB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and thus 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CD.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CA1DD-9997-49B0-9606-B8E9F631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C081-542F-4A03-83D8-1F1ACF9346B4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9354DB-C34C-4231-8778-C80C7363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0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E4FD3-E3B1-49F1-9052-3F46D06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11352-5871-4B1C-AB5F-40D3AC06B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Inserting</a:t>
            </a:r>
            <a:r>
              <a:rPr lang="en-US" altLang="zh-CN" dirty="0">
                <a:cs typeface="Times New Roman" pitchFamily="18" charset="0"/>
              </a:rPr>
              <a:t> problem and </a:t>
            </a:r>
            <a:r>
              <a:rPr lang="en-US" altLang="zh-CN" b="1" dirty="0">
                <a:cs typeface="Times New Roman" pitchFamily="18" charset="0"/>
              </a:rPr>
              <a:t>information redundancy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adding a new </a:t>
            </a:r>
            <a:r>
              <a:rPr lang="en-US" altLang="zh-CN" b="1" i="1" dirty="0"/>
              <a:t>instructor</a:t>
            </a:r>
          </a:p>
          <a:p>
            <a:pPr lvl="2">
              <a:defRPr/>
            </a:pPr>
            <a:r>
              <a:rPr lang="en-US" altLang="zh-CN" dirty="0"/>
              <a:t>tuple t</a:t>
            </a:r>
            <a:r>
              <a:rPr lang="en-US" altLang="zh-CN" baseline="-25000" dirty="0"/>
              <a:t>1</a:t>
            </a:r>
            <a:r>
              <a:rPr lang="en-US" altLang="zh-CN" dirty="0"/>
              <a:t> = (</a:t>
            </a:r>
            <a:r>
              <a:rPr lang="en-US" altLang="zh-CN" dirty="0">
                <a:solidFill>
                  <a:srgbClr val="FF0000"/>
                </a:solidFill>
              </a:rPr>
              <a:t>201081, Zhang, 60000, </a:t>
            </a:r>
            <a:r>
              <a:rPr lang="en-US" altLang="zh-CN" b="1" i="1" dirty="0" err="1">
                <a:solidFill>
                  <a:srgbClr val="FF0000"/>
                </a:solidFill>
              </a:rPr>
              <a:t>Comp.Sci</a:t>
            </a:r>
            <a:r>
              <a:rPr lang="en-US" altLang="zh-CN" dirty="0"/>
              <a:t>, Taylor, 100</a:t>
            </a:r>
            <a:r>
              <a:rPr lang="en-US" altLang="zh-CN" dirty="0">
                <a:solidFill>
                  <a:schemeClr val="folHlink"/>
                </a:solidFill>
              </a:rPr>
              <a:t>00</a:t>
            </a:r>
            <a:r>
              <a:rPr lang="en-US" altLang="zh-CN" dirty="0"/>
              <a:t>) is inserted into </a:t>
            </a:r>
            <a:r>
              <a:rPr lang="en-US" altLang="zh-CN" i="1" dirty="0" err="1"/>
              <a:t>inst_dept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data for the attributes </a:t>
            </a:r>
            <a:r>
              <a:rPr lang="en-US" altLang="zh-CN" i="1" dirty="0" err="1">
                <a:solidFill>
                  <a:srgbClr val="FF0000"/>
                </a:solidFill>
              </a:rPr>
              <a:t>dept_name</a:t>
            </a:r>
            <a:r>
              <a:rPr lang="en-US" altLang="zh-CN" i="1" dirty="0">
                <a:solidFill>
                  <a:srgbClr val="FF0000"/>
                </a:solidFill>
              </a:rPr>
              <a:t>, building </a:t>
            </a:r>
            <a:r>
              <a:rPr lang="en-US" altLang="zh-CN" dirty="0"/>
              <a:t>and</a:t>
            </a:r>
            <a:r>
              <a:rPr lang="en-US" altLang="zh-CN" i="1" dirty="0">
                <a:solidFill>
                  <a:schemeClr val="hlink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budget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are repeated for the </a:t>
            </a:r>
            <a:r>
              <a:rPr lang="en-US" altLang="zh-CN" i="1" dirty="0"/>
              <a:t>instructors</a:t>
            </a:r>
            <a:r>
              <a:rPr lang="en-US" altLang="zh-CN" dirty="0"/>
              <a:t> in the 4rd, the 7th, the </a:t>
            </a:r>
            <a:r>
              <a:rPr lang="en-US" altLang="zh-CN" i="1" dirty="0"/>
              <a:t>9</a:t>
            </a:r>
            <a:r>
              <a:rPr lang="en-US" altLang="zh-CN" dirty="0"/>
              <a:t>th, and the last row that the department “</a:t>
            </a:r>
            <a:r>
              <a:rPr lang="en-US" altLang="zh-CN" i="1" dirty="0" err="1">
                <a:solidFill>
                  <a:srgbClr val="FF0000"/>
                </a:solidFill>
              </a:rPr>
              <a:t>Comp.Sci</a:t>
            </a:r>
            <a:r>
              <a:rPr lang="en-US" altLang="zh-CN" dirty="0"/>
              <a:t>” makes,  space is wasted</a:t>
            </a:r>
          </a:p>
          <a:p>
            <a:pPr lvl="1">
              <a:defRPr/>
            </a:pPr>
            <a:endParaRPr lang="en-US" altLang="zh-CN" dirty="0"/>
          </a:p>
          <a:p>
            <a:pPr marL="357188" lvl="1" indent="0">
              <a:buNone/>
              <a:defRPr/>
            </a:pPr>
            <a:endParaRPr lang="en-US" altLang="zh-CN" dirty="0"/>
          </a:p>
          <a:p>
            <a:pPr marL="285750" indent="-285750" eaLnBrk="1" hangingPunct="1"/>
            <a:r>
              <a:rPr lang="en-US" altLang="zh-CN" b="1" i="1" dirty="0"/>
              <a:t>Deleting</a:t>
            </a:r>
            <a:r>
              <a:rPr lang="en-US" altLang="zh-CN" dirty="0"/>
              <a:t> problem</a:t>
            </a:r>
          </a:p>
          <a:p>
            <a:pPr marL="666750" lvl="1" indent="-190500" eaLnBrk="1" hangingPunct="1">
              <a:lnSpc>
                <a:spcPct val="90000"/>
              </a:lnSpc>
            </a:pPr>
            <a:r>
              <a:rPr kumimoji="0" lang="en-US" altLang="zh-CN" dirty="0"/>
              <a:t>e.g. if the department </a:t>
            </a:r>
            <a:r>
              <a:rPr lang="en-US" altLang="zh-CN" i="1" dirty="0" err="1">
                <a:solidFill>
                  <a:srgbClr val="1A04BC"/>
                </a:solidFill>
                <a:cs typeface="Times New Roman" pitchFamily="18" charset="0"/>
              </a:rPr>
              <a:t>Comp.Sci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  </a:t>
            </a:r>
            <a:r>
              <a:rPr kumimoji="0" lang="en-US" altLang="zh-CN" dirty="0"/>
              <a:t>is canceled, all </a:t>
            </a:r>
            <a:r>
              <a:rPr kumimoji="0" lang="en-US" altLang="zh-CN" b="1" i="1" dirty="0"/>
              <a:t>instructor</a:t>
            </a:r>
            <a:r>
              <a:rPr kumimoji="0" lang="en-US" altLang="zh-CN" dirty="0"/>
              <a:t> in it should then be removed</a:t>
            </a:r>
          </a:p>
          <a:p>
            <a:pPr marL="666750" lvl="1" indent="-190500" eaLnBrk="1" hangingPunct="1">
              <a:lnSpc>
                <a:spcPct val="90000"/>
              </a:lnSpc>
            </a:pPr>
            <a:r>
              <a:rPr kumimoji="0" lang="en-US" altLang="zh-CN" dirty="0"/>
              <a:t>in Fig 8.2, every tuples containing the </a:t>
            </a:r>
            <a:r>
              <a:rPr kumimoji="0" lang="en-US" altLang="zh-CN" i="1" dirty="0" err="1">
                <a:solidFill>
                  <a:srgbClr val="1A04BC"/>
                </a:solidFill>
              </a:rPr>
              <a:t>Comp.Sci</a:t>
            </a:r>
            <a:r>
              <a:rPr kumimoji="0" lang="en-US" altLang="zh-CN" i="1" dirty="0">
                <a:solidFill>
                  <a:srgbClr val="1A04BC"/>
                </a:solidFill>
              </a:rPr>
              <a:t>  </a:t>
            </a:r>
            <a:r>
              <a:rPr kumimoji="0" lang="en-US" altLang="zh-CN" dirty="0"/>
              <a:t>department  should  be deleted</a:t>
            </a:r>
            <a:endParaRPr lang="en-US" altLang="zh-CN" dirty="0"/>
          </a:p>
          <a:p>
            <a:pPr marL="1181100" lvl="2" indent="-228600" eaLnBrk="1" hangingPunct="1">
              <a:lnSpc>
                <a:spcPct val="90000"/>
              </a:lnSpc>
            </a:pPr>
            <a:r>
              <a:rPr kumimoji="0" lang="en-US" altLang="zh-CN" dirty="0"/>
              <a:t>the </a:t>
            </a:r>
            <a:r>
              <a:rPr lang="en-US" altLang="zh-CN" dirty="0"/>
              <a:t>4rd, the </a:t>
            </a:r>
            <a:r>
              <a:rPr kumimoji="0" lang="en-US" altLang="zh-CN" dirty="0"/>
              <a:t>7th,</a:t>
            </a:r>
            <a:r>
              <a:rPr lang="en-US" altLang="zh-CN" dirty="0"/>
              <a:t> and </a:t>
            </a:r>
            <a:r>
              <a:rPr kumimoji="0" lang="en-US" altLang="zh-CN" dirty="0"/>
              <a:t>the</a:t>
            </a:r>
            <a:r>
              <a:rPr lang="en-US" altLang="zh-CN" dirty="0"/>
              <a:t> </a:t>
            </a:r>
            <a:r>
              <a:rPr lang="en-US" altLang="zh-CN" i="1" dirty="0"/>
              <a:t>9</a:t>
            </a:r>
            <a:r>
              <a:rPr lang="en-US" altLang="zh-CN" dirty="0"/>
              <a:t>th row </a:t>
            </a:r>
          </a:p>
          <a:p>
            <a:pPr lvl="1"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82A68-B552-43E8-A914-4BCBCE1D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B2E3-3B87-4D39-B899-9EAC774BFAB0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0B8371-917F-4345-A576-A4446942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E484E1C-CFEC-43FF-AB82-D75D869A8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692" y="1396230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46C44F-1683-42FB-A390-C664B545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2587" y="5046771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560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6BEA-E9D4-4156-ADFC-44F270CE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081ED-5478-4DF2-8ABF-067968A3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attribute of a functional dependency  in </a:t>
            </a:r>
            <a:r>
              <a:rPr lang="en-US" altLang="en-US" i="1" dirty="0"/>
              <a:t>F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FF0000"/>
                </a:solidFill>
              </a:rPr>
              <a:t>extraneous </a:t>
            </a:r>
            <a:r>
              <a:rPr lang="en-US" altLang="en-US" dirty="0"/>
              <a:t>if we can remove it without changing </a:t>
            </a:r>
            <a:r>
              <a:rPr lang="en-US" altLang="en-US" i="1" dirty="0"/>
              <a:t> F </a:t>
            </a:r>
            <a:r>
              <a:rPr lang="en-US" altLang="en-US" baseline="30000" dirty="0"/>
              <a:t>+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Consider a set </a:t>
            </a:r>
            <a:r>
              <a:rPr lang="en-US" altLang="en-US" i="1" dirty="0"/>
              <a:t>F</a:t>
            </a:r>
            <a:r>
              <a:rPr lang="en-US" altLang="en-US" dirty="0"/>
              <a:t> of functional dependencies and the functional dependency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Greek Symbols"/>
              </a:rPr>
              <a:t>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.</a:t>
            </a:r>
          </a:p>
          <a:p>
            <a:pPr lvl="1"/>
            <a:r>
              <a:rPr lang="en-US" altLang="en-US" b="1" dirty="0">
                <a:sym typeface="Monotype Sorts" pitchFamily="-84" charset="2"/>
              </a:rPr>
              <a:t>Remove from the left side</a:t>
            </a:r>
            <a:r>
              <a:rPr lang="en-US" altLang="en-US" dirty="0">
                <a:sym typeface="Monotype Sorts" pitchFamily="-84" charset="2"/>
              </a:rPr>
              <a:t>: Attribute A is </a:t>
            </a:r>
            <a:r>
              <a:rPr lang="en-US" altLang="en-US" b="1" dirty="0">
                <a:solidFill>
                  <a:srgbClr val="002060"/>
                </a:solidFill>
                <a:sym typeface="Monotype Sorts" pitchFamily="-84" charset="2"/>
              </a:rPr>
              <a:t>extraneous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in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if</a:t>
            </a:r>
          </a:p>
          <a:p>
            <a:pPr lvl="2"/>
            <a:r>
              <a:rPr lang="en-US" altLang="en-US" dirty="0">
                <a:sym typeface="Greek Symbols"/>
              </a:rPr>
              <a:t> </a:t>
            </a:r>
            <a:r>
              <a:rPr lang="en-US" altLang="en-US" i="1" dirty="0">
                <a:sym typeface="Greek Symbols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 </a:t>
            </a:r>
            <a:r>
              <a:rPr lang="en-US" altLang="en-US" dirty="0">
                <a:sym typeface="Greek Symbols"/>
              </a:rPr>
              <a:t>  and </a:t>
            </a:r>
          </a:p>
          <a:p>
            <a:pPr lvl="2"/>
            <a:r>
              <a:rPr lang="en-US" altLang="en-US" i="1" dirty="0">
                <a:sym typeface="Greek Symbols"/>
              </a:rPr>
              <a:t>F </a:t>
            </a:r>
            <a:r>
              <a:rPr lang="en-US" altLang="en-US" dirty="0">
                <a:sym typeface="Greek Symbols"/>
              </a:rPr>
              <a:t> logically implies (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– {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}) </a:t>
            </a:r>
            <a:r>
              <a:rPr lang="en-US" altLang="en-US" dirty="0">
                <a:sym typeface="Symbol" panose="05050102010706020507" pitchFamily="18" charset="2"/>
              </a:rPr>
              <a:t> {(</a:t>
            </a:r>
            <a:r>
              <a:rPr lang="en-US" altLang="en-US" dirty="0">
                <a:sym typeface="Greek Symbols"/>
              </a:rPr>
              <a:t>  –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)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}.</a:t>
            </a:r>
          </a:p>
          <a:p>
            <a:pPr lvl="1"/>
            <a:r>
              <a:rPr lang="en-US" altLang="en-US" b="1" dirty="0">
                <a:sym typeface="Monotype Sorts" pitchFamily="-84" charset="2"/>
              </a:rPr>
              <a:t>Remove from the right side</a:t>
            </a:r>
            <a:r>
              <a:rPr lang="en-US" altLang="en-US" dirty="0">
                <a:sym typeface="Monotype Sorts" pitchFamily="-84" charset="2"/>
              </a:rPr>
              <a:t>: </a:t>
            </a:r>
            <a:r>
              <a:rPr lang="en-US" altLang="en-US" dirty="0">
                <a:sym typeface="Greek Symbols"/>
              </a:rPr>
              <a:t>Attribute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is </a:t>
            </a:r>
            <a:r>
              <a:rPr lang="en-US" altLang="en-US" b="1" dirty="0">
                <a:solidFill>
                  <a:srgbClr val="002060"/>
                </a:solidFill>
                <a:sym typeface="Greek Symbols"/>
              </a:rPr>
              <a:t>extraneous</a:t>
            </a:r>
            <a:r>
              <a:rPr lang="en-US" altLang="en-US" dirty="0">
                <a:sym typeface="Greek Symbols"/>
              </a:rPr>
              <a:t> in </a:t>
            </a:r>
            <a:r>
              <a:rPr lang="en-US" altLang="en-US" dirty="0">
                <a:sym typeface="Symbol" panose="05050102010706020507" pitchFamily="18" charset="2"/>
              </a:rPr>
              <a:t> if</a:t>
            </a:r>
          </a:p>
          <a:p>
            <a:pPr lvl="2"/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 </a:t>
            </a:r>
            <a:r>
              <a:rPr lang="en-US" altLang="en-US" dirty="0">
                <a:sym typeface="Greek Symbols"/>
              </a:rPr>
              <a:t> and </a:t>
            </a:r>
          </a:p>
          <a:p>
            <a:pPr lvl="2"/>
            <a:r>
              <a:rPr lang="en-US" altLang="en-US" dirty="0">
                <a:sym typeface="Greek Symbols"/>
              </a:rPr>
              <a:t>The set of functional dependencies    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dirty="0">
                <a:sym typeface="Greek Symbols"/>
              </a:rPr>
              <a:t>        (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 – {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}) </a:t>
            </a:r>
            <a:r>
              <a:rPr lang="en-US" altLang="en-US" dirty="0">
                <a:sym typeface="Symbol" panose="05050102010706020507" pitchFamily="18" charset="2"/>
              </a:rPr>
              <a:t> {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Greek Symbols"/>
              </a:rPr>
              <a:t>(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–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)} logically implies </a:t>
            </a:r>
            <a:r>
              <a:rPr lang="en-US" altLang="en-US" i="1" dirty="0">
                <a:sym typeface="Greek Symbols"/>
              </a:rPr>
              <a:t>F.</a:t>
            </a:r>
          </a:p>
          <a:p>
            <a:r>
              <a:rPr lang="en-US" altLang="en-US" i="1" dirty="0">
                <a:sym typeface="Greek Symbols"/>
              </a:rPr>
              <a:t>Note: </a:t>
            </a:r>
            <a:r>
              <a:rPr lang="en-US" altLang="en-US" dirty="0">
                <a:sym typeface="Greek Symbols"/>
              </a:rPr>
              <a:t>implication in the opposite direction is trivial in each of the cases above, since a </a:t>
            </a:r>
            <a:r>
              <a:rPr lang="ja-JP" altLang="en-US" dirty="0">
                <a:latin typeface="Arial" panose="020B0604020202020204" pitchFamily="34" charset="0"/>
                <a:sym typeface="Greek Symbols"/>
              </a:rPr>
              <a:t>“</a:t>
            </a:r>
            <a:r>
              <a:rPr lang="en-US" altLang="ja-JP" dirty="0">
                <a:sym typeface="Greek Symbols"/>
              </a:rPr>
              <a:t>stronger</a:t>
            </a:r>
            <a:r>
              <a:rPr lang="ja-JP" altLang="en-US" dirty="0">
                <a:latin typeface="Arial" panose="020B0604020202020204" pitchFamily="34" charset="0"/>
                <a:sym typeface="Greek Symbols"/>
              </a:rPr>
              <a:t>”</a:t>
            </a:r>
            <a:r>
              <a:rPr lang="en-US" altLang="ja-JP" dirty="0">
                <a:sym typeface="Greek Symbols"/>
              </a:rPr>
              <a:t> functional dependency always implies a weaker one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BF175-7CE7-4EBA-83D5-57F3D0C8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3FDF-BA8C-49AF-94B3-3D8769BA96A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0BE4E2-3CBE-46C1-BE19-E9843F08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793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7E4A1-C2B9-45EF-9552-86007629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BCBF4-8898-4CC0-B5F6-9771828E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ED88-8D1F-420C-8E18-8F18AA6A207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B5BA8E-DEBC-45F8-BC37-02461665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1081B55-07B0-4DF2-A7B6-6D09AD511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08" y="907388"/>
            <a:ext cx="8675687" cy="528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52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Def.</a:t>
            </a:r>
            <a:r>
              <a:rPr lang="en-US" altLang="zh-CN" dirty="0">
                <a:ea typeface="微软雅黑 Light" panose="020B0502040204020203" pitchFamily="34" charset="-122"/>
              </a:rPr>
              <a:t> Consider a set </a:t>
            </a:r>
            <a:r>
              <a:rPr lang="en-US" altLang="zh-CN" b="1" i="1" dirty="0">
                <a:ea typeface="微软雅黑 Light" panose="020B0502040204020203" pitchFamily="34" charset="-12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</a:rPr>
              <a:t> of functional dependency and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 </a:t>
            </a: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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in </a:t>
            </a:r>
            <a:r>
              <a:rPr lang="en-US" altLang="zh-CN" b="1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, 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attribute </a:t>
            </a:r>
            <a:r>
              <a:rPr lang="en-US" altLang="zh-CN" i="1" dirty="0">
                <a:ea typeface="微软雅黑 Light" panose="020B0502040204020203" pitchFamily="34" charset="-122"/>
                <a:sym typeface="Monotype Sorts" pitchFamily="2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 is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Monotype Sorts" pitchFamily="2" charset="2"/>
              </a:rPr>
              <a:t>extraneous in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if</a:t>
            </a: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A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 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, and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implies  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 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}=F’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   </a:t>
            </a:r>
            <a:r>
              <a:rPr lang="en-US" altLang="zh-CN" dirty="0">
                <a:ea typeface="微软雅黑 Light" panose="020B0502040204020203" pitchFamily="34" charset="-122"/>
              </a:rPr>
              <a:t>that is,</a:t>
            </a:r>
            <a:r>
              <a:rPr lang="en-US" altLang="zh-CN" b="1" dirty="0">
                <a:ea typeface="微软雅黑 Light" panose="020B0502040204020203" pitchFamily="34" charset="-122"/>
              </a:rPr>
              <a:t>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i="1" baseline="30000" dirty="0">
                <a:ea typeface="微软雅黑 Light" panose="020B0502040204020203" pitchFamily="34" charset="-122"/>
                <a:sym typeface="Greek Symbols" pitchFamily="18" charset="2"/>
              </a:rPr>
              <a:t>+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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 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</a:t>
            </a:r>
            <a:r>
              <a:rPr lang="en-US" altLang="zh-CN" b="1" dirty="0">
                <a:ea typeface="微软雅黑 Light" panose="020B0502040204020203" pitchFamily="34" charset="-122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attribute A is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Monotype Sorts" pitchFamily="2" charset="2"/>
              </a:rPr>
              <a:t>extraneous in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if</a:t>
            </a: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 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,  and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the set of functional dependencies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US" altLang="zh-CN" dirty="0">
              <a:ea typeface="微软雅黑 Light" panose="020B0502040204020203" pitchFamily="34" charset="-122"/>
              <a:sym typeface="Greek Symbols" pitchFamily="18" charset="2"/>
            </a:endParaRPr>
          </a:p>
          <a:p>
            <a:pPr marL="1143000" lvl="2" indent="-228600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F’= 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)} implies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endParaRPr lang="en-US" altLang="zh-CN" dirty="0">
              <a:ea typeface="微软雅黑 Light" panose="020B0502040204020203" pitchFamily="34" charset="-122"/>
              <a:sym typeface="Greek Symbols" pitchFamily="18" charset="2"/>
            </a:endParaRP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   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that is,</a:t>
            </a:r>
            <a:r>
              <a:rPr lang="en-US" altLang="zh-CN" b="1" dirty="0">
                <a:ea typeface="微软雅黑 Light" panose="020B0502040204020203" pitchFamily="34" charset="-122"/>
              </a:rPr>
              <a:t> (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(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</a:t>
            </a:r>
            <a:r>
              <a:rPr lang="en-US" altLang="zh-CN" i="1" baseline="30000" dirty="0">
                <a:ea typeface="微软雅黑 Light" panose="020B0502040204020203" pitchFamily="34" charset="-122"/>
                <a:sym typeface="Greek Symbols" pitchFamily="18" charset="2"/>
              </a:rPr>
              <a:t>+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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dirty="0"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CE220F55-3707-483A-A713-A3475D3146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20720" y="2539338"/>
            <a:ext cx="1727200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6BEE3C39-EACB-44A5-875D-0F9FFAF1CB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91933" y="2507588"/>
            <a:ext cx="1317625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任意多边形 7">
            <a:extLst>
              <a:ext uri="{FF2B5EF4-FFF2-40B4-BE49-F238E27FC236}">
                <a16:creationId xmlns:a16="http://schemas.microsoft.com/office/drawing/2014/main" id="{E194BA60-C768-44B7-BDD6-26DA9030A734}"/>
              </a:ext>
            </a:extLst>
          </p:cNvPr>
          <p:cNvSpPr>
            <a:spLocks/>
          </p:cNvSpPr>
          <p:nvPr/>
        </p:nvSpPr>
        <p:spPr bwMode="auto">
          <a:xfrm>
            <a:off x="3980908" y="1986888"/>
            <a:ext cx="2120900" cy="266700"/>
          </a:xfrm>
          <a:custGeom>
            <a:avLst/>
            <a:gdLst>
              <a:gd name="T0" fmla="*/ 3084168 w 1759001"/>
              <a:gd name="T1" fmla="*/ 184150 h 266700"/>
              <a:gd name="T2" fmla="*/ 3073034 w 1759001"/>
              <a:gd name="T3" fmla="*/ 152400 h 266700"/>
              <a:gd name="T4" fmla="*/ 3039631 w 1759001"/>
              <a:gd name="T5" fmla="*/ 139700 h 266700"/>
              <a:gd name="T6" fmla="*/ 2928294 w 1759001"/>
              <a:gd name="T7" fmla="*/ 107950 h 266700"/>
              <a:gd name="T8" fmla="*/ 2828089 w 1759001"/>
              <a:gd name="T9" fmla="*/ 88900 h 266700"/>
              <a:gd name="T10" fmla="*/ 2794687 w 1759001"/>
              <a:gd name="T11" fmla="*/ 82550 h 266700"/>
              <a:gd name="T12" fmla="*/ 2761286 w 1759001"/>
              <a:gd name="T13" fmla="*/ 76200 h 266700"/>
              <a:gd name="T14" fmla="*/ 2572010 w 1759001"/>
              <a:gd name="T15" fmla="*/ 57150 h 266700"/>
              <a:gd name="T16" fmla="*/ 2449538 w 1759001"/>
              <a:gd name="T17" fmla="*/ 38100 h 266700"/>
              <a:gd name="T18" fmla="*/ 2371600 w 1759001"/>
              <a:gd name="T19" fmla="*/ 31750 h 266700"/>
              <a:gd name="T20" fmla="*/ 2226861 w 1759001"/>
              <a:gd name="T21" fmla="*/ 12700 h 266700"/>
              <a:gd name="T22" fmla="*/ 2160058 w 1759001"/>
              <a:gd name="T23" fmla="*/ 0 h 266700"/>
              <a:gd name="T24" fmla="*/ 924199 w 1759001"/>
              <a:gd name="T25" fmla="*/ 6350 h 266700"/>
              <a:gd name="T26" fmla="*/ 812861 w 1759001"/>
              <a:gd name="T27" fmla="*/ 25400 h 266700"/>
              <a:gd name="T28" fmla="*/ 779460 w 1759001"/>
              <a:gd name="T29" fmla="*/ 38100 h 266700"/>
              <a:gd name="T30" fmla="*/ 746058 w 1759001"/>
              <a:gd name="T31" fmla="*/ 44450 h 266700"/>
              <a:gd name="T32" fmla="*/ 712656 w 1759001"/>
              <a:gd name="T33" fmla="*/ 57150 h 266700"/>
              <a:gd name="T34" fmla="*/ 679254 w 1759001"/>
              <a:gd name="T35" fmla="*/ 63500 h 266700"/>
              <a:gd name="T36" fmla="*/ 645853 w 1759001"/>
              <a:gd name="T37" fmla="*/ 76200 h 266700"/>
              <a:gd name="T38" fmla="*/ 612451 w 1759001"/>
              <a:gd name="T39" fmla="*/ 82550 h 266700"/>
              <a:gd name="T40" fmla="*/ 545649 w 1759001"/>
              <a:gd name="T41" fmla="*/ 107950 h 266700"/>
              <a:gd name="T42" fmla="*/ 512246 w 1759001"/>
              <a:gd name="T43" fmla="*/ 120650 h 266700"/>
              <a:gd name="T44" fmla="*/ 456577 w 1759001"/>
              <a:gd name="T45" fmla="*/ 127000 h 266700"/>
              <a:gd name="T46" fmla="*/ 423175 w 1759001"/>
              <a:gd name="T47" fmla="*/ 139700 h 266700"/>
              <a:gd name="T48" fmla="*/ 356372 w 1759001"/>
              <a:gd name="T49" fmla="*/ 152400 h 266700"/>
              <a:gd name="T50" fmla="*/ 322971 w 1759001"/>
              <a:gd name="T51" fmla="*/ 158750 h 266700"/>
              <a:gd name="T52" fmla="*/ 278436 w 1759001"/>
              <a:gd name="T53" fmla="*/ 171450 h 266700"/>
              <a:gd name="T54" fmla="*/ 245034 w 1759001"/>
              <a:gd name="T55" fmla="*/ 177800 h 266700"/>
              <a:gd name="T56" fmla="*/ 178231 w 1759001"/>
              <a:gd name="T57" fmla="*/ 203200 h 266700"/>
              <a:gd name="T58" fmla="*/ 144830 w 1759001"/>
              <a:gd name="T59" fmla="*/ 215900 h 266700"/>
              <a:gd name="T60" fmla="*/ 100294 w 1759001"/>
              <a:gd name="T61" fmla="*/ 234950 h 266700"/>
              <a:gd name="T62" fmla="*/ 66893 w 1759001"/>
              <a:gd name="T63" fmla="*/ 241300 h 266700"/>
              <a:gd name="T64" fmla="*/ 33492 w 1759001"/>
              <a:gd name="T65" fmla="*/ 254000 h 266700"/>
              <a:gd name="T66" fmla="*/ 90 w 1759001"/>
              <a:gd name="T67" fmla="*/ 266700 h 2667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759001" h="266700">
                <a:moveTo>
                  <a:pt x="1759001" y="184150"/>
                </a:moveTo>
                <a:cubicBezTo>
                  <a:pt x="1756884" y="173567"/>
                  <a:pt x="1758006" y="161771"/>
                  <a:pt x="1752651" y="152400"/>
                </a:cubicBezTo>
                <a:cubicBezTo>
                  <a:pt x="1748865" y="145774"/>
                  <a:pt x="1739811" y="144136"/>
                  <a:pt x="1733601" y="139700"/>
                </a:cubicBezTo>
                <a:cubicBezTo>
                  <a:pt x="1694106" y="111489"/>
                  <a:pt x="1722523" y="125424"/>
                  <a:pt x="1670101" y="107950"/>
                </a:cubicBezTo>
                <a:lnTo>
                  <a:pt x="1612951" y="88900"/>
                </a:lnTo>
                <a:lnTo>
                  <a:pt x="1593901" y="82550"/>
                </a:lnTo>
                <a:cubicBezTo>
                  <a:pt x="1587551" y="80433"/>
                  <a:pt x="1581477" y="77147"/>
                  <a:pt x="1574851" y="76200"/>
                </a:cubicBezTo>
                <a:cubicBezTo>
                  <a:pt x="1546976" y="72218"/>
                  <a:pt x="1490354" y="64968"/>
                  <a:pt x="1466901" y="57150"/>
                </a:cubicBezTo>
                <a:cubicBezTo>
                  <a:pt x="1429695" y="44748"/>
                  <a:pt x="1432953" y="44084"/>
                  <a:pt x="1397051" y="38100"/>
                </a:cubicBezTo>
                <a:cubicBezTo>
                  <a:pt x="1382288" y="35639"/>
                  <a:pt x="1367364" y="34211"/>
                  <a:pt x="1352601" y="31750"/>
                </a:cubicBezTo>
                <a:cubicBezTo>
                  <a:pt x="1332452" y="28392"/>
                  <a:pt x="1284881" y="17643"/>
                  <a:pt x="1270051" y="12700"/>
                </a:cubicBezTo>
                <a:lnTo>
                  <a:pt x="1231951" y="0"/>
                </a:lnTo>
                <a:lnTo>
                  <a:pt x="527101" y="6350"/>
                </a:lnTo>
                <a:cubicBezTo>
                  <a:pt x="517989" y="6508"/>
                  <a:pt x="465074" y="24418"/>
                  <a:pt x="463601" y="25400"/>
                </a:cubicBezTo>
                <a:cubicBezTo>
                  <a:pt x="457251" y="29633"/>
                  <a:pt x="451377" y="34687"/>
                  <a:pt x="444551" y="38100"/>
                </a:cubicBezTo>
                <a:cubicBezTo>
                  <a:pt x="438564" y="41093"/>
                  <a:pt x="431488" y="41457"/>
                  <a:pt x="425501" y="44450"/>
                </a:cubicBezTo>
                <a:cubicBezTo>
                  <a:pt x="418675" y="47863"/>
                  <a:pt x="413277" y="53737"/>
                  <a:pt x="406451" y="57150"/>
                </a:cubicBezTo>
                <a:cubicBezTo>
                  <a:pt x="400464" y="60143"/>
                  <a:pt x="393388" y="60507"/>
                  <a:pt x="387401" y="63500"/>
                </a:cubicBezTo>
                <a:cubicBezTo>
                  <a:pt x="380575" y="66913"/>
                  <a:pt x="375177" y="72787"/>
                  <a:pt x="368351" y="76200"/>
                </a:cubicBezTo>
                <a:cubicBezTo>
                  <a:pt x="362364" y="79193"/>
                  <a:pt x="355152" y="79299"/>
                  <a:pt x="349301" y="82550"/>
                </a:cubicBezTo>
                <a:cubicBezTo>
                  <a:pt x="335958" y="89963"/>
                  <a:pt x="323901" y="99483"/>
                  <a:pt x="311201" y="107950"/>
                </a:cubicBezTo>
                <a:cubicBezTo>
                  <a:pt x="304851" y="112183"/>
                  <a:pt x="299635" y="119153"/>
                  <a:pt x="292151" y="120650"/>
                </a:cubicBezTo>
                <a:lnTo>
                  <a:pt x="260401" y="127000"/>
                </a:lnTo>
                <a:cubicBezTo>
                  <a:pt x="254051" y="131233"/>
                  <a:pt x="248325" y="136600"/>
                  <a:pt x="241351" y="139700"/>
                </a:cubicBezTo>
                <a:cubicBezTo>
                  <a:pt x="229118" y="145137"/>
                  <a:pt x="215951" y="148167"/>
                  <a:pt x="203251" y="152400"/>
                </a:cubicBezTo>
                <a:cubicBezTo>
                  <a:pt x="196901" y="154517"/>
                  <a:pt x="190188" y="155757"/>
                  <a:pt x="184201" y="158750"/>
                </a:cubicBezTo>
                <a:cubicBezTo>
                  <a:pt x="175734" y="162983"/>
                  <a:pt x="167502" y="167721"/>
                  <a:pt x="158801" y="171450"/>
                </a:cubicBezTo>
                <a:cubicBezTo>
                  <a:pt x="152649" y="174087"/>
                  <a:pt x="145602" y="174549"/>
                  <a:pt x="139751" y="177800"/>
                </a:cubicBezTo>
                <a:cubicBezTo>
                  <a:pt x="126408" y="185213"/>
                  <a:pt x="114351" y="194733"/>
                  <a:pt x="101651" y="203200"/>
                </a:cubicBezTo>
                <a:cubicBezTo>
                  <a:pt x="95301" y="207433"/>
                  <a:pt x="88706" y="211321"/>
                  <a:pt x="82601" y="215900"/>
                </a:cubicBezTo>
                <a:cubicBezTo>
                  <a:pt x="74134" y="222250"/>
                  <a:pt x="66390" y="229699"/>
                  <a:pt x="57201" y="234950"/>
                </a:cubicBezTo>
                <a:cubicBezTo>
                  <a:pt x="51389" y="238271"/>
                  <a:pt x="44138" y="238307"/>
                  <a:pt x="38151" y="241300"/>
                </a:cubicBezTo>
                <a:cubicBezTo>
                  <a:pt x="31325" y="244713"/>
                  <a:pt x="25927" y="250587"/>
                  <a:pt x="19101" y="254000"/>
                </a:cubicBezTo>
                <a:cubicBezTo>
                  <a:pt x="-1957" y="264529"/>
                  <a:pt x="51" y="252547"/>
                  <a:pt x="51" y="266700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7DF2-9B07-4080-A5DE-39AE4DE1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595" y="1648750"/>
            <a:ext cx="595313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替换</a:t>
            </a:r>
          </a:p>
        </p:txBody>
      </p: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C956C2E6-5803-4D80-B5C6-A388951A4B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5958" y="5371438"/>
            <a:ext cx="1727200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3">
            <a:extLst>
              <a:ext uri="{FF2B5EF4-FFF2-40B4-BE49-F238E27FC236}">
                <a16:creationId xmlns:a16="http://schemas.microsoft.com/office/drawing/2014/main" id="{EF6DFC3C-34B1-4C57-A9D1-CE9F73C150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17170" y="5339688"/>
            <a:ext cx="1317625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任意多边形 14">
            <a:extLst>
              <a:ext uri="{FF2B5EF4-FFF2-40B4-BE49-F238E27FC236}">
                <a16:creationId xmlns:a16="http://schemas.microsoft.com/office/drawing/2014/main" id="{B0CBA563-FFEE-4548-A78C-EF3FA31B26F5}"/>
              </a:ext>
            </a:extLst>
          </p:cNvPr>
          <p:cNvSpPr>
            <a:spLocks/>
          </p:cNvSpPr>
          <p:nvPr/>
        </p:nvSpPr>
        <p:spPr bwMode="auto">
          <a:xfrm>
            <a:off x="2706145" y="4818988"/>
            <a:ext cx="2120900" cy="266700"/>
          </a:xfrm>
          <a:custGeom>
            <a:avLst/>
            <a:gdLst>
              <a:gd name="T0" fmla="*/ 3084168 w 1759001"/>
              <a:gd name="T1" fmla="*/ 184150 h 266700"/>
              <a:gd name="T2" fmla="*/ 3073034 w 1759001"/>
              <a:gd name="T3" fmla="*/ 152400 h 266700"/>
              <a:gd name="T4" fmla="*/ 3039631 w 1759001"/>
              <a:gd name="T5" fmla="*/ 139700 h 266700"/>
              <a:gd name="T6" fmla="*/ 2928294 w 1759001"/>
              <a:gd name="T7" fmla="*/ 107950 h 266700"/>
              <a:gd name="T8" fmla="*/ 2828089 w 1759001"/>
              <a:gd name="T9" fmla="*/ 88900 h 266700"/>
              <a:gd name="T10" fmla="*/ 2794687 w 1759001"/>
              <a:gd name="T11" fmla="*/ 82550 h 266700"/>
              <a:gd name="T12" fmla="*/ 2761286 w 1759001"/>
              <a:gd name="T13" fmla="*/ 76200 h 266700"/>
              <a:gd name="T14" fmla="*/ 2572010 w 1759001"/>
              <a:gd name="T15" fmla="*/ 57150 h 266700"/>
              <a:gd name="T16" fmla="*/ 2449538 w 1759001"/>
              <a:gd name="T17" fmla="*/ 38100 h 266700"/>
              <a:gd name="T18" fmla="*/ 2371600 w 1759001"/>
              <a:gd name="T19" fmla="*/ 31750 h 266700"/>
              <a:gd name="T20" fmla="*/ 2226861 w 1759001"/>
              <a:gd name="T21" fmla="*/ 12700 h 266700"/>
              <a:gd name="T22" fmla="*/ 2160058 w 1759001"/>
              <a:gd name="T23" fmla="*/ 0 h 266700"/>
              <a:gd name="T24" fmla="*/ 924199 w 1759001"/>
              <a:gd name="T25" fmla="*/ 6350 h 266700"/>
              <a:gd name="T26" fmla="*/ 812861 w 1759001"/>
              <a:gd name="T27" fmla="*/ 25400 h 266700"/>
              <a:gd name="T28" fmla="*/ 779460 w 1759001"/>
              <a:gd name="T29" fmla="*/ 38100 h 266700"/>
              <a:gd name="T30" fmla="*/ 746058 w 1759001"/>
              <a:gd name="T31" fmla="*/ 44450 h 266700"/>
              <a:gd name="T32" fmla="*/ 712656 w 1759001"/>
              <a:gd name="T33" fmla="*/ 57150 h 266700"/>
              <a:gd name="T34" fmla="*/ 679254 w 1759001"/>
              <a:gd name="T35" fmla="*/ 63500 h 266700"/>
              <a:gd name="T36" fmla="*/ 645853 w 1759001"/>
              <a:gd name="T37" fmla="*/ 76200 h 266700"/>
              <a:gd name="T38" fmla="*/ 612451 w 1759001"/>
              <a:gd name="T39" fmla="*/ 82550 h 266700"/>
              <a:gd name="T40" fmla="*/ 545649 w 1759001"/>
              <a:gd name="T41" fmla="*/ 107950 h 266700"/>
              <a:gd name="T42" fmla="*/ 512246 w 1759001"/>
              <a:gd name="T43" fmla="*/ 120650 h 266700"/>
              <a:gd name="T44" fmla="*/ 456577 w 1759001"/>
              <a:gd name="T45" fmla="*/ 127000 h 266700"/>
              <a:gd name="T46" fmla="*/ 423175 w 1759001"/>
              <a:gd name="T47" fmla="*/ 139700 h 266700"/>
              <a:gd name="T48" fmla="*/ 356372 w 1759001"/>
              <a:gd name="T49" fmla="*/ 152400 h 266700"/>
              <a:gd name="T50" fmla="*/ 322971 w 1759001"/>
              <a:gd name="T51" fmla="*/ 158750 h 266700"/>
              <a:gd name="T52" fmla="*/ 278436 w 1759001"/>
              <a:gd name="T53" fmla="*/ 171450 h 266700"/>
              <a:gd name="T54" fmla="*/ 245034 w 1759001"/>
              <a:gd name="T55" fmla="*/ 177800 h 266700"/>
              <a:gd name="T56" fmla="*/ 178231 w 1759001"/>
              <a:gd name="T57" fmla="*/ 203200 h 266700"/>
              <a:gd name="T58" fmla="*/ 144830 w 1759001"/>
              <a:gd name="T59" fmla="*/ 215900 h 266700"/>
              <a:gd name="T60" fmla="*/ 100294 w 1759001"/>
              <a:gd name="T61" fmla="*/ 234950 h 266700"/>
              <a:gd name="T62" fmla="*/ 66893 w 1759001"/>
              <a:gd name="T63" fmla="*/ 241300 h 266700"/>
              <a:gd name="T64" fmla="*/ 33492 w 1759001"/>
              <a:gd name="T65" fmla="*/ 254000 h 266700"/>
              <a:gd name="T66" fmla="*/ 90 w 1759001"/>
              <a:gd name="T67" fmla="*/ 266700 h 2667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759001" h="266700">
                <a:moveTo>
                  <a:pt x="1759001" y="184150"/>
                </a:moveTo>
                <a:cubicBezTo>
                  <a:pt x="1756884" y="173567"/>
                  <a:pt x="1758006" y="161771"/>
                  <a:pt x="1752651" y="152400"/>
                </a:cubicBezTo>
                <a:cubicBezTo>
                  <a:pt x="1748865" y="145774"/>
                  <a:pt x="1739811" y="144136"/>
                  <a:pt x="1733601" y="139700"/>
                </a:cubicBezTo>
                <a:cubicBezTo>
                  <a:pt x="1694106" y="111489"/>
                  <a:pt x="1722523" y="125424"/>
                  <a:pt x="1670101" y="107950"/>
                </a:cubicBezTo>
                <a:lnTo>
                  <a:pt x="1612951" y="88900"/>
                </a:lnTo>
                <a:lnTo>
                  <a:pt x="1593901" y="82550"/>
                </a:lnTo>
                <a:cubicBezTo>
                  <a:pt x="1587551" y="80433"/>
                  <a:pt x="1581477" y="77147"/>
                  <a:pt x="1574851" y="76200"/>
                </a:cubicBezTo>
                <a:cubicBezTo>
                  <a:pt x="1546976" y="72218"/>
                  <a:pt x="1490354" y="64968"/>
                  <a:pt x="1466901" y="57150"/>
                </a:cubicBezTo>
                <a:cubicBezTo>
                  <a:pt x="1429695" y="44748"/>
                  <a:pt x="1432953" y="44084"/>
                  <a:pt x="1397051" y="38100"/>
                </a:cubicBezTo>
                <a:cubicBezTo>
                  <a:pt x="1382288" y="35639"/>
                  <a:pt x="1367364" y="34211"/>
                  <a:pt x="1352601" y="31750"/>
                </a:cubicBezTo>
                <a:cubicBezTo>
                  <a:pt x="1332452" y="28392"/>
                  <a:pt x="1284881" y="17643"/>
                  <a:pt x="1270051" y="12700"/>
                </a:cubicBezTo>
                <a:lnTo>
                  <a:pt x="1231951" y="0"/>
                </a:lnTo>
                <a:lnTo>
                  <a:pt x="527101" y="6350"/>
                </a:lnTo>
                <a:cubicBezTo>
                  <a:pt x="517989" y="6508"/>
                  <a:pt x="465074" y="24418"/>
                  <a:pt x="463601" y="25400"/>
                </a:cubicBezTo>
                <a:cubicBezTo>
                  <a:pt x="457251" y="29633"/>
                  <a:pt x="451377" y="34687"/>
                  <a:pt x="444551" y="38100"/>
                </a:cubicBezTo>
                <a:cubicBezTo>
                  <a:pt x="438564" y="41093"/>
                  <a:pt x="431488" y="41457"/>
                  <a:pt x="425501" y="44450"/>
                </a:cubicBezTo>
                <a:cubicBezTo>
                  <a:pt x="418675" y="47863"/>
                  <a:pt x="413277" y="53737"/>
                  <a:pt x="406451" y="57150"/>
                </a:cubicBezTo>
                <a:cubicBezTo>
                  <a:pt x="400464" y="60143"/>
                  <a:pt x="393388" y="60507"/>
                  <a:pt x="387401" y="63500"/>
                </a:cubicBezTo>
                <a:cubicBezTo>
                  <a:pt x="380575" y="66913"/>
                  <a:pt x="375177" y="72787"/>
                  <a:pt x="368351" y="76200"/>
                </a:cubicBezTo>
                <a:cubicBezTo>
                  <a:pt x="362364" y="79193"/>
                  <a:pt x="355152" y="79299"/>
                  <a:pt x="349301" y="82550"/>
                </a:cubicBezTo>
                <a:cubicBezTo>
                  <a:pt x="335958" y="89963"/>
                  <a:pt x="323901" y="99483"/>
                  <a:pt x="311201" y="107950"/>
                </a:cubicBezTo>
                <a:cubicBezTo>
                  <a:pt x="304851" y="112183"/>
                  <a:pt x="299635" y="119153"/>
                  <a:pt x="292151" y="120650"/>
                </a:cubicBezTo>
                <a:lnTo>
                  <a:pt x="260401" y="127000"/>
                </a:lnTo>
                <a:cubicBezTo>
                  <a:pt x="254051" y="131233"/>
                  <a:pt x="248325" y="136600"/>
                  <a:pt x="241351" y="139700"/>
                </a:cubicBezTo>
                <a:cubicBezTo>
                  <a:pt x="229118" y="145137"/>
                  <a:pt x="215951" y="148167"/>
                  <a:pt x="203251" y="152400"/>
                </a:cubicBezTo>
                <a:cubicBezTo>
                  <a:pt x="196901" y="154517"/>
                  <a:pt x="190188" y="155757"/>
                  <a:pt x="184201" y="158750"/>
                </a:cubicBezTo>
                <a:cubicBezTo>
                  <a:pt x="175734" y="162983"/>
                  <a:pt x="167502" y="167721"/>
                  <a:pt x="158801" y="171450"/>
                </a:cubicBezTo>
                <a:cubicBezTo>
                  <a:pt x="152649" y="174087"/>
                  <a:pt x="145602" y="174549"/>
                  <a:pt x="139751" y="177800"/>
                </a:cubicBezTo>
                <a:cubicBezTo>
                  <a:pt x="126408" y="185213"/>
                  <a:pt x="114351" y="194733"/>
                  <a:pt x="101651" y="203200"/>
                </a:cubicBezTo>
                <a:cubicBezTo>
                  <a:pt x="95301" y="207433"/>
                  <a:pt x="88706" y="211321"/>
                  <a:pt x="82601" y="215900"/>
                </a:cubicBezTo>
                <a:cubicBezTo>
                  <a:pt x="74134" y="222250"/>
                  <a:pt x="66390" y="229699"/>
                  <a:pt x="57201" y="234950"/>
                </a:cubicBezTo>
                <a:cubicBezTo>
                  <a:pt x="51389" y="238271"/>
                  <a:pt x="44138" y="238307"/>
                  <a:pt x="38151" y="241300"/>
                </a:cubicBezTo>
                <a:cubicBezTo>
                  <a:pt x="31325" y="244713"/>
                  <a:pt x="25927" y="250587"/>
                  <a:pt x="19101" y="254000"/>
                </a:cubicBezTo>
                <a:cubicBezTo>
                  <a:pt x="-1957" y="264529"/>
                  <a:pt x="51" y="252547"/>
                  <a:pt x="51" y="266700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E412962-3BCA-46C6-A166-C5FF797BD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33" y="4480850"/>
            <a:ext cx="595312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替换</a:t>
            </a:r>
          </a:p>
        </p:txBody>
      </p:sp>
    </p:spTree>
    <p:extLst>
      <p:ext uri="{BB962C8B-B14F-4D97-AF65-F5344CB8AC3E}">
        <p14:creationId xmlns:p14="http://schemas.microsoft.com/office/powerpoint/2010/main" val="4193499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2D9F-9CF4-4FAD-BDE3-BEE989EE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if an Attribute is Extraneous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12C7B-0158-4565-B588-3164B5EC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/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 be  a relation  schema and  let  </a:t>
            </a:r>
            <a:r>
              <a:rPr lang="en-US" altLang="en-US" i="1" dirty="0"/>
              <a:t>F </a:t>
            </a:r>
            <a:r>
              <a:rPr lang="en-US" altLang="en-US" dirty="0"/>
              <a:t> be  a set of functional dependencies that hold on </a:t>
            </a:r>
            <a:r>
              <a:rPr lang="en-US" altLang="en-US" i="1" dirty="0"/>
              <a:t>R</a:t>
            </a:r>
            <a:r>
              <a:rPr lang="en-US" altLang="en-US" dirty="0"/>
              <a:t> . Consider an attribute  in the functional dependency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.</a:t>
            </a:r>
          </a:p>
          <a:p>
            <a:pPr marL="381000" indent="-381000"/>
            <a:endParaRPr lang="en-US" altLang="en-US" dirty="0">
              <a:sym typeface="Greek Symbols"/>
            </a:endParaRPr>
          </a:p>
          <a:p>
            <a:pPr marL="381000" indent="-381000"/>
            <a:endParaRPr lang="en-US" altLang="en-US" dirty="0">
              <a:sym typeface="Greek Symbols"/>
            </a:endParaRPr>
          </a:p>
          <a:p>
            <a:pPr marL="381000" indent="-381000"/>
            <a:r>
              <a:rPr lang="en-US" altLang="en-US" dirty="0">
                <a:sym typeface="Greek Symbols"/>
              </a:rPr>
              <a:t>To test if attribute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 </a:t>
            </a:r>
            <a:r>
              <a:rPr lang="en-US" altLang="en-US" dirty="0">
                <a:sym typeface="Greek Symbols"/>
              </a:rPr>
              <a:t>  is extraneous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                    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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A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under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  F’ 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?</a:t>
            </a:r>
            <a:endParaRPr lang="en-US" altLang="en-US" dirty="0">
              <a:solidFill>
                <a:srgbClr val="FF0000"/>
              </a:solidFill>
              <a:sym typeface="Greek Symbols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Consider the set: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         F</a:t>
            </a:r>
            <a:r>
              <a:rPr lang="en-US" altLang="ja-JP" dirty="0">
                <a:latin typeface="Arial" panose="020B0604020202020204" pitchFamily="34" charset="0"/>
                <a:sym typeface="Greek Symbols"/>
              </a:rPr>
              <a:t>'</a:t>
            </a:r>
            <a:r>
              <a:rPr lang="en-US" altLang="ja-JP" dirty="0">
                <a:sym typeface="Greek Symbols"/>
              </a:rPr>
              <a:t> = (</a:t>
            </a:r>
            <a:r>
              <a:rPr lang="en-US" altLang="ja-JP" i="1" dirty="0">
                <a:sym typeface="Greek Symbols"/>
              </a:rPr>
              <a:t>F</a:t>
            </a:r>
            <a:r>
              <a:rPr lang="en-US" altLang="ja-JP" dirty="0">
                <a:sym typeface="Greek Symbols"/>
              </a:rPr>
              <a:t>  – {</a:t>
            </a:r>
            <a:r>
              <a:rPr lang="en-US" altLang="ja-JP" dirty="0">
                <a:sym typeface="Symbol" panose="05050102010706020507" pitchFamily="18" charset="2"/>
              </a:rPr>
              <a:t>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dirty="0">
                <a:sym typeface="Monotype Sorts" pitchFamily="-84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ja-JP" dirty="0">
                <a:sym typeface="Greek Symbols"/>
              </a:rPr>
              <a:t>}) </a:t>
            </a:r>
            <a:r>
              <a:rPr lang="en-US" altLang="ja-JP" dirty="0">
                <a:sym typeface="Symbol" panose="05050102010706020507" pitchFamily="18" charset="2"/>
              </a:rPr>
              <a:t> {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i="1" dirty="0">
                <a:sym typeface="Greek Symbols"/>
              </a:rPr>
              <a:t>(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ja-JP" i="1" dirty="0">
                <a:sym typeface="Greek Symbols"/>
              </a:rPr>
              <a:t> </a:t>
            </a:r>
            <a:r>
              <a:rPr lang="en-US" altLang="ja-JP" dirty="0">
                <a:sym typeface="Greek Symbols"/>
              </a:rPr>
              <a:t>– </a:t>
            </a:r>
            <a:r>
              <a:rPr lang="en-US" altLang="ja-JP" i="1" dirty="0">
                <a:sym typeface="Greek Symbols"/>
              </a:rPr>
              <a:t>A</a:t>
            </a:r>
            <a:r>
              <a:rPr lang="en-US" altLang="ja-JP" dirty="0">
                <a:sym typeface="Greek Symbols"/>
              </a:rPr>
              <a:t>)}, </a:t>
            </a:r>
          </a:p>
          <a:p>
            <a:pPr marL="800100" lvl="1" indent="-342900"/>
            <a:r>
              <a:rPr lang="en-US" altLang="en-US" dirty="0">
                <a:sym typeface="Greek Symbols"/>
              </a:rPr>
              <a:t> check that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30000" dirty="0">
                <a:sym typeface="Greek Symbols"/>
              </a:rPr>
              <a:t>+ </a:t>
            </a:r>
            <a:r>
              <a:rPr lang="en-US" altLang="en-US" dirty="0">
                <a:sym typeface="Greek Symbols"/>
              </a:rPr>
              <a:t> contains </a:t>
            </a:r>
            <a:r>
              <a:rPr lang="en-US" altLang="en-US" i="1" dirty="0">
                <a:sym typeface="Greek Symbols"/>
              </a:rPr>
              <a:t>A,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∈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+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?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endParaRPr lang="en-US" altLang="en-US" dirty="0">
              <a:solidFill>
                <a:srgbClr val="FF0000"/>
              </a:solidFill>
              <a:sym typeface="Greek Symbols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f it does</a:t>
            </a:r>
            <a:r>
              <a:rPr lang="en-US" altLang="en-US" i="1" dirty="0">
                <a:sym typeface="Greek Symbols"/>
              </a:rPr>
              <a:t>, A </a:t>
            </a:r>
            <a:r>
              <a:rPr lang="en-US" altLang="en-US" dirty="0">
                <a:sym typeface="Greek Symbols"/>
              </a:rPr>
              <a:t>is extraneous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endParaRPr lang="en-US" altLang="en-US" dirty="0">
              <a:sym typeface="Monotype Sorts" pitchFamily="-84" charset="2"/>
            </a:endParaRPr>
          </a:p>
          <a:p>
            <a:pPr marL="381000" indent="-381000"/>
            <a:endParaRPr lang="en-US" altLang="en-US" dirty="0">
              <a:sym typeface="Monotype Sorts" pitchFamily="-84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DEECA-BB0C-4653-B303-779F61C2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E5F-4A78-43C0-912E-925FDAED1F1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D5A5A-90BE-4544-988E-CB64A56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538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2D9F-9CF4-4FAD-BDE3-BEE989EE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if an Attribute is Extraneous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12C7B-0158-4565-B588-3164B5EC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/>
            <a:endParaRPr lang="en-US" altLang="en-US" dirty="0">
              <a:sym typeface="Monotype Sorts" pitchFamily="-84" charset="2"/>
            </a:endParaRPr>
          </a:p>
          <a:p>
            <a:pPr marL="381000" indent="-381000"/>
            <a:r>
              <a:rPr lang="en-US" altLang="en-US" dirty="0">
                <a:sym typeface="Monotype Sorts" pitchFamily="-84" charset="2"/>
              </a:rPr>
              <a:t>To test if attribute A </a:t>
            </a:r>
            <a:r>
              <a:rPr lang="en-US" altLang="en-US" dirty="0">
                <a:sym typeface="Symbol" panose="05050102010706020507" pitchFamily="18" charset="2"/>
              </a:rPr>
              <a:t> </a:t>
            </a:r>
            <a:r>
              <a:rPr lang="en-US" altLang="en-US" dirty="0">
                <a:sym typeface="Monotype Sorts" pitchFamily="-84" charset="2"/>
              </a:rPr>
              <a:t> is extraneous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in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sym typeface="Monotype Sorts" pitchFamily="-84" charset="2"/>
              </a:rPr>
              <a:t>              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–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  under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?</a:t>
            </a:r>
            <a:endParaRPr lang="en-US" altLang="en-US" dirty="0">
              <a:solidFill>
                <a:srgbClr val="FF0000"/>
              </a:solidFill>
              <a:sym typeface="Monotype Sorts" pitchFamily="-84" charset="2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Let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= </a:t>
            </a:r>
            <a:r>
              <a:rPr lang="en-US" altLang="en-US" dirty="0">
                <a:sym typeface="Symbol" panose="05050102010706020507" pitchFamily="18" charset="2"/>
              </a:rPr>
              <a:t> </a:t>
            </a:r>
            <a:r>
              <a:rPr lang="en-US" altLang="en-US" dirty="0">
                <a:sym typeface="Greek Symbols"/>
              </a:rPr>
              <a:t>– {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}. Check if  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dirty="0">
                <a:sym typeface="Monotype Sorts" pitchFamily="-84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Symbol" panose="05050102010706020507" pitchFamily="18" charset="2"/>
              </a:rPr>
              <a:t>  can be inferred  from </a:t>
            </a:r>
            <a:r>
              <a:rPr lang="en-US" altLang="en-US" i="1" dirty="0">
                <a:sym typeface="Symbol" panose="05050102010706020507" pitchFamily="18" charset="2"/>
              </a:rPr>
              <a:t>F. </a:t>
            </a:r>
          </a:p>
          <a:p>
            <a:pPr marL="1143000" lvl="2" indent="-342900"/>
            <a:r>
              <a:rPr lang="en-US" altLang="en-US" dirty="0">
                <a:sym typeface="Symbol" panose="05050102010706020507" pitchFamily="18" charset="2"/>
              </a:rPr>
              <a:t> Compute </a:t>
            </a:r>
            <a:r>
              <a:rPr lang="en-US" altLang="en-US" baseline="30000" dirty="0">
                <a:sym typeface="Greek Symbols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using the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</a:t>
            </a:r>
            <a:endParaRPr lang="en-US" altLang="en-US" dirty="0">
              <a:sym typeface="Symbol" panose="05050102010706020507" pitchFamily="18" charset="2"/>
            </a:endParaRPr>
          </a:p>
          <a:p>
            <a:pPr marL="1143000" lvl="2" indent="-342900"/>
            <a:r>
              <a:rPr lang="en-US" altLang="en-US" dirty="0">
                <a:sym typeface="Symbol" panose="05050102010706020507" pitchFamily="18" charset="2"/>
              </a:rPr>
              <a:t> If </a:t>
            </a:r>
            <a:r>
              <a:rPr lang="en-US" altLang="en-US" baseline="30000" dirty="0">
                <a:sym typeface="Greek Symbols"/>
              </a:rPr>
              <a:t>+ 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zh-CN" dirty="0">
                <a:solidFill>
                  <a:schemeClr val="hlink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-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)</a:t>
            </a:r>
            <a:r>
              <a:rPr lang="en-US" altLang="zh-CN" baseline="30000" dirty="0">
                <a:solidFill>
                  <a:srgbClr val="FF0000"/>
                </a:solidFill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ncludes all attributes in  , i.e.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∈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–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, then </a:t>
            </a:r>
            <a:r>
              <a:rPr lang="en-US" altLang="en-US" dirty="0">
                <a:sym typeface="Greek Symbols"/>
              </a:rPr>
              <a:t>,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is extraneous </a:t>
            </a:r>
            <a:r>
              <a:rPr lang="en-US" altLang="en-US" dirty="0">
                <a:sym typeface="Monotype Sorts" pitchFamily="-84" charset="2"/>
              </a:rPr>
              <a:t>in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endParaRPr lang="en-US" altLang="en-US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DEECA-BB0C-4653-B303-779F61C2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E5F-4A78-43C0-912E-925FDAED1F17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D5A5A-90BE-4544-988E-CB64A56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296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259D2-B1B8-4418-9EFD-6E818C79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Examples of 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D99D4-ED92-466D-9272-B773A5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Example: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because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} logically implies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 </a:t>
            </a:r>
            <a:r>
              <a:rPr lang="en-US" altLang="zh-CN" dirty="0">
                <a:cs typeface="Times New Roman" pitchFamily="18" charset="0"/>
              </a:rPr>
              <a:t>(i.e. the result of dropping </a:t>
            </a:r>
            <a:r>
              <a:rPr lang="en-US" altLang="zh-CN" i="1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).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Example: 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i="1" dirty="0">
                <a:cs typeface="Times New Roman" pitchFamily="18" charset="0"/>
              </a:rPr>
              <a:t>D}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CD</a:t>
            </a:r>
            <a:r>
              <a:rPr lang="en-US" altLang="zh-CN" dirty="0">
                <a:cs typeface="Times New Roman" pitchFamily="18" charset="0"/>
              </a:rPr>
              <a:t> since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can be inferred even after deleting </a:t>
            </a:r>
            <a:r>
              <a:rPr lang="en-US" altLang="zh-CN" i="1" dirty="0">
                <a:cs typeface="Times New Roman" pitchFamily="18" charset="0"/>
              </a:rPr>
              <a:t>C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Let </a:t>
            </a:r>
            <a:r>
              <a:rPr lang="en-US" altLang="en-US" i="1" dirty="0"/>
              <a:t>F</a:t>
            </a:r>
            <a:r>
              <a:rPr lang="en-US" altLang="en-US" dirty="0"/>
              <a:t>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CD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</a:t>
            </a:r>
            <a:r>
              <a:rPr lang="en-US" altLang="en-US" dirty="0"/>
              <a:t> }</a:t>
            </a:r>
          </a:p>
          <a:p>
            <a:r>
              <a:rPr lang="en-US" altLang="en-US" dirty="0"/>
              <a:t>To check if </a:t>
            </a:r>
            <a:r>
              <a:rPr lang="en-US" altLang="en-US" i="1" dirty="0"/>
              <a:t>C</a:t>
            </a:r>
            <a:r>
              <a:rPr lang="en-US" altLang="en-US" dirty="0"/>
              <a:t> is extraneous in 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CD, </a:t>
            </a:r>
            <a:r>
              <a:rPr lang="en-US" altLang="en-US" dirty="0"/>
              <a:t>we: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dirty="0"/>
              <a:t>Compute the attribute closure of AB under </a:t>
            </a:r>
            <a:r>
              <a:rPr lang="en-US" altLang="en-US" i="1" dirty="0"/>
              <a:t>F</a:t>
            </a:r>
            <a:r>
              <a:rPr lang="en-US" altLang="en-US" dirty="0"/>
              <a:t>'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D,</a:t>
            </a:r>
            <a:r>
              <a:rPr lang="en-US" altLang="en-US" dirty="0"/>
              <a:t>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C}</a:t>
            </a:r>
          </a:p>
          <a:p>
            <a:pPr lvl="1"/>
            <a:r>
              <a:rPr lang="en-US" altLang="en-US" dirty="0"/>
              <a:t>The closure is </a:t>
            </a:r>
            <a:r>
              <a:rPr lang="en-US" altLang="en-US" i="1" dirty="0"/>
              <a:t>ABCDE, </a:t>
            </a:r>
            <a:r>
              <a:rPr lang="en-US" altLang="en-US" dirty="0"/>
              <a:t>which includes </a:t>
            </a:r>
            <a:r>
              <a:rPr lang="en-US" altLang="en-US" i="1" dirty="0"/>
              <a:t>CD</a:t>
            </a:r>
          </a:p>
          <a:p>
            <a:pPr lvl="1"/>
            <a:r>
              <a:rPr lang="en-US" altLang="en-US" dirty="0"/>
              <a:t>This implies tha</a:t>
            </a:r>
            <a:r>
              <a:rPr lang="en-US" altLang="en-US" i="1" dirty="0"/>
              <a:t>t C </a:t>
            </a:r>
            <a:r>
              <a:rPr lang="en-US" altLang="en-US" dirty="0"/>
              <a:t>is</a:t>
            </a:r>
            <a:r>
              <a:rPr lang="en-US" altLang="en-US" i="1" dirty="0"/>
              <a:t> </a:t>
            </a:r>
            <a:r>
              <a:rPr lang="en-US" altLang="en-US" dirty="0"/>
              <a:t>extraneous</a:t>
            </a:r>
            <a:endParaRPr lang="en-US" altLang="en-US" i="1" dirty="0"/>
          </a:p>
          <a:p>
            <a:pPr lvl="1"/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1FA8C-3A64-479E-B971-57EFD7E2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5F9A-2243-40CB-BA4B-3EB8597E8EE0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CF89EA-F2B9-4E36-A174-22BA57D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99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F700A-ADBB-4DC7-997E-AD87EFBD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26EDE-32CA-4F35-9B38-A4B3A45A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3333"/>
                </a:solidFill>
              </a:rPr>
              <a:t>It is desirable to test a “</a:t>
            </a:r>
            <a:r>
              <a:rPr lang="en-US" altLang="zh-CN" b="1" i="1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b="1" i="1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F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Intuitively, a </a:t>
            </a:r>
            <a:r>
              <a:rPr lang="en-US" altLang="zh-CN" b="1" i="1" dirty="0">
                <a:solidFill>
                  <a:schemeClr val="hlink"/>
                </a:solidFill>
              </a:rPr>
              <a:t>canonical cover 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zh-CN" altLang="en-US" dirty="0">
                <a:solidFill>
                  <a:srgbClr val="333333"/>
                </a:solidFill>
              </a:rPr>
              <a:t>正则覆盖) </a:t>
            </a:r>
            <a:r>
              <a:rPr lang="en-US" altLang="zh-CN" dirty="0">
                <a:solidFill>
                  <a:srgbClr val="333333"/>
                </a:solidFill>
              </a:rPr>
              <a:t>of </a:t>
            </a:r>
            <a:r>
              <a:rPr lang="en-US" altLang="zh-CN" b="1" i="1" dirty="0"/>
              <a:t>F</a:t>
            </a:r>
            <a:r>
              <a:rPr lang="en-US" altLang="zh-CN" dirty="0">
                <a:solidFill>
                  <a:srgbClr val="333333"/>
                </a:solidFill>
              </a:rPr>
              <a:t>, denoted as </a:t>
            </a:r>
            <a:r>
              <a:rPr lang="en-US" altLang="zh-CN" b="1" i="1" dirty="0">
                <a:solidFill>
                  <a:schemeClr val="hlink"/>
                </a:solidFill>
              </a:rPr>
              <a:t>F</a:t>
            </a:r>
            <a:r>
              <a:rPr lang="en-US" altLang="zh-CN" b="1" i="1" baseline="-25000" dirty="0">
                <a:solidFill>
                  <a:schemeClr val="hlink"/>
                </a:solidFill>
              </a:rPr>
              <a:t>c</a:t>
            </a:r>
            <a:r>
              <a:rPr lang="en-US" altLang="zh-CN" dirty="0">
                <a:solidFill>
                  <a:srgbClr val="333333"/>
                </a:solidFill>
              </a:rPr>
              <a:t>, is 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a “</a:t>
            </a:r>
            <a:r>
              <a:rPr lang="en-US" altLang="zh-CN" b="1" i="1" u="sng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b="1" i="1" u="sng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</a:t>
            </a:r>
            <a:r>
              <a:rPr lang="en-US" altLang="zh-CN" b="1" i="1" dirty="0">
                <a:solidFill>
                  <a:srgbClr val="333333"/>
                </a:solidFill>
              </a:rPr>
              <a:t>F</a:t>
            </a:r>
            <a:endParaRPr lang="en-US" altLang="zh-CN" b="1" i="1" dirty="0">
              <a:sym typeface="Monotype Sorts" pitchFamily="2" charset="2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without redundant functional dependencies or attributes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 F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>
                <a:solidFill>
                  <a:srgbClr val="333333"/>
                </a:solidFill>
              </a:rPr>
              <a:t> = </a:t>
            </a:r>
            <a:r>
              <a:rPr lang="en-US" altLang="zh-CN" b="1" dirty="0">
                <a:solidFill>
                  <a:schemeClr val="hlink"/>
                </a:solidFill>
              </a:rPr>
              <a:t>F</a:t>
            </a:r>
            <a:r>
              <a:rPr lang="en-US" altLang="zh-CN" b="1" baseline="-25000" dirty="0">
                <a:solidFill>
                  <a:schemeClr val="hlink"/>
                </a:solidFill>
              </a:rPr>
              <a:t>c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</a:p>
          <a:p>
            <a:r>
              <a:rPr lang="en-US" altLang="en-US" sz="2400" dirty="0">
                <a:sym typeface="Greek Symbols"/>
              </a:rPr>
              <a:t>A </a:t>
            </a:r>
            <a:r>
              <a:rPr lang="en-US" altLang="en-US" sz="2400" b="1" dirty="0">
                <a:solidFill>
                  <a:srgbClr val="002060"/>
                </a:solidFill>
                <a:sym typeface="Greek Symbols"/>
              </a:rPr>
              <a:t>canonical cover</a:t>
            </a:r>
            <a:r>
              <a:rPr lang="en-US" altLang="en-US" sz="2400" i="1" dirty="0">
                <a:solidFill>
                  <a:srgbClr val="002060"/>
                </a:solidFill>
                <a:sym typeface="Greek Symbols"/>
              </a:rPr>
              <a:t> </a:t>
            </a:r>
            <a:r>
              <a:rPr lang="en-US" altLang="en-US" sz="2400" dirty="0">
                <a:sym typeface="Greek Symbols"/>
              </a:rPr>
              <a:t>for </a:t>
            </a:r>
            <a:r>
              <a:rPr lang="en-US" altLang="en-US" sz="2400" i="1" dirty="0">
                <a:sym typeface="Greek Symbols"/>
              </a:rPr>
              <a:t>F</a:t>
            </a:r>
            <a:r>
              <a:rPr lang="en-US" altLang="en-US" sz="2400" dirty="0">
                <a:sym typeface="Greek Symbols"/>
              </a:rPr>
              <a:t> is a set of dependencies </a:t>
            </a:r>
            <a:r>
              <a:rPr lang="en-US" altLang="en-US" sz="2400" i="1" dirty="0">
                <a:sym typeface="Greek Symbols"/>
              </a:rPr>
              <a:t>F</a:t>
            </a:r>
            <a:r>
              <a:rPr lang="en-US" altLang="en-US" sz="2400" i="1" baseline="-25000" dirty="0">
                <a:sym typeface="Greek Symbols"/>
              </a:rPr>
              <a:t>c </a:t>
            </a:r>
            <a:r>
              <a:rPr lang="en-US" altLang="en-US" sz="2400" dirty="0">
                <a:sym typeface="Greek Symbols"/>
              </a:rPr>
              <a:t>such that </a:t>
            </a:r>
          </a:p>
          <a:p>
            <a:pPr lvl="1"/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logically implies all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, and </a:t>
            </a:r>
          </a:p>
          <a:p>
            <a:pPr lvl="1"/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baseline="-25000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logically implies all dependencies in </a:t>
            </a:r>
            <a:r>
              <a:rPr lang="en-US" altLang="en-US" i="1" dirty="0">
                <a:sym typeface="Greek Symbols"/>
              </a:rPr>
              <a:t>F,</a:t>
            </a:r>
            <a:r>
              <a:rPr lang="en-US" altLang="en-US" dirty="0">
                <a:sym typeface="Greek Symbols"/>
              </a:rPr>
              <a:t> and</a:t>
            </a:r>
          </a:p>
          <a:p>
            <a:pPr lvl="1"/>
            <a:r>
              <a:rPr lang="en-US" altLang="en-US" dirty="0">
                <a:sym typeface="Greek Symbols"/>
              </a:rPr>
              <a:t>No functional dependency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contains an extraneous attribute, and</a:t>
            </a:r>
          </a:p>
          <a:p>
            <a:pPr lvl="1"/>
            <a:r>
              <a:rPr lang="en-US" altLang="en-US" dirty="0">
                <a:sym typeface="Greek Symbols"/>
              </a:rPr>
              <a:t>Each left side of functional dependency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is unique. That is, there are no two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endParaRPr lang="en-US" altLang="en-US" dirty="0">
              <a:sym typeface="Greek Symbols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and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such that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2</a:t>
            </a:r>
          </a:p>
          <a:p>
            <a:pPr lvl="1"/>
            <a:endParaRPr lang="en-US" altLang="en-US" dirty="0">
              <a:sym typeface="Greek Symbols"/>
            </a:endParaRPr>
          </a:p>
          <a:p>
            <a:pPr lvl="1"/>
            <a:endParaRPr lang="en-US" altLang="en-US" dirty="0">
              <a:sym typeface="Greek Symbol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6543E-7EDF-4A11-8B96-9E592DC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3121-8E39-47AD-A669-0B858936BE3F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5F7444-FDDC-4625-B8E6-C10B06BE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8704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1A9C6-D240-4267-9D87-3035F0F4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1AC75-4DAB-4154-9AD7-27EA11C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C2C1-CCCF-47A6-AE86-D438EB45FAE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2FB16-DD43-45AF-AAFE-F515E6F2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E199D11E-6AB6-4C1B-A2A9-7CBEFAE67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279" y="902708"/>
            <a:ext cx="708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3200" i="1">
                <a:latin typeface="+mn-lt"/>
              </a:rPr>
              <a:t>F</a:t>
            </a:r>
            <a:r>
              <a:rPr lang="en-US" altLang="zh-CN" sz="3200">
                <a:solidFill>
                  <a:schemeClr val="tx2"/>
                </a:solidFill>
                <a:latin typeface="+mn-lt"/>
              </a:rPr>
              <a:t>,    </a:t>
            </a:r>
            <a:r>
              <a:rPr lang="en-US" altLang="zh-CN" sz="3200" i="1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r>
              <a:rPr lang="en-US" altLang="zh-CN" sz="3200">
                <a:solidFill>
                  <a:schemeClr val="tx2"/>
                </a:solidFill>
                <a:latin typeface="+mn-lt"/>
              </a:rPr>
              <a:t>,   and  </a:t>
            </a:r>
            <a:r>
              <a:rPr lang="en-US" altLang="zh-CN" sz="3200" i="1">
                <a:solidFill>
                  <a:schemeClr val="hlink"/>
                </a:solidFill>
                <a:latin typeface="+mn-lt"/>
              </a:rPr>
              <a:t>F</a:t>
            </a:r>
            <a:r>
              <a:rPr lang="en-US" altLang="zh-CN" sz="3200" b="1" baseline="-25000">
                <a:solidFill>
                  <a:schemeClr val="hlink"/>
                </a:solidFill>
                <a:latin typeface="+mn-lt"/>
              </a:rPr>
              <a:t>C</a:t>
            </a:r>
            <a:endParaRPr lang="en-US" altLang="zh-CN" sz="3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E04E4F-E949-4497-B8F2-EB3368A9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341" y="2372733"/>
            <a:ext cx="5181600" cy="3733800"/>
          </a:xfrm>
          <a:prstGeom prst="ellips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042FB67-695A-4470-985E-031B529B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841" y="3515733"/>
            <a:ext cx="1752600" cy="1143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>
                <a:solidFill>
                  <a:schemeClr val="hlink"/>
                </a:solidFill>
              </a:rPr>
              <a:t>F</a:t>
            </a:r>
            <a:r>
              <a:rPr lang="en-US" altLang="zh-CN" sz="2800" b="1" baseline="-25000">
                <a:solidFill>
                  <a:schemeClr val="hlink"/>
                </a:solidFill>
              </a:rPr>
              <a:t>C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013FE-1485-40B4-A72B-0FE0827D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941" y="3134733"/>
            <a:ext cx="3352800" cy="2286000"/>
          </a:xfrm>
          <a:prstGeom prst="rect">
            <a:avLst/>
          </a:prstGeom>
          <a:noFill/>
          <a:ln w="28575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C2937D41-17B8-4CFD-B8BB-A1CE6055D7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91541" y="5420733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A7B17C62-5421-432C-ABDB-496C3EEF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41" y="5877933"/>
            <a:ext cx="3738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latin typeface="+mn-lt"/>
              </a:rPr>
              <a:t>F</a:t>
            </a:r>
            <a:endParaRPr lang="zh-CN" altLang="en-US" sz="3200" i="1">
              <a:latin typeface="+mn-lt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B3BEE92B-160C-457B-825C-A909E68AB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24341" y="5268333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8B25BA4B-20BB-4969-80C9-BFEB6A59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341" y="5877933"/>
            <a:ext cx="5100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3200" i="1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8F8F47A-1A4D-4470-99AD-4A286C0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541" y="1839333"/>
            <a:ext cx="1335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r>
              <a:rPr lang="en-US" altLang="zh-CN" sz="3200">
                <a:solidFill>
                  <a:srgbClr val="333333"/>
                </a:solidFill>
                <a:latin typeface="+mn-lt"/>
              </a:rPr>
              <a:t> = </a:t>
            </a:r>
            <a:r>
              <a:rPr lang="en-US" altLang="zh-CN" sz="3200" b="1">
                <a:solidFill>
                  <a:schemeClr val="hlink"/>
                </a:solidFill>
                <a:latin typeface="+mn-lt"/>
              </a:rPr>
              <a:t>F</a:t>
            </a:r>
            <a:r>
              <a:rPr lang="en-US" altLang="zh-CN" sz="3200" b="1" baseline="-25000">
                <a:solidFill>
                  <a:schemeClr val="hlink"/>
                </a:solidFill>
                <a:latin typeface="+mn-lt"/>
              </a:rPr>
              <a:t>c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F9F1F6A8-61B6-45E1-BFD9-01DFB4DC9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6141" y="542073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3E9E237-8959-45DA-8535-A05F1AA58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141" y="5584246"/>
            <a:ext cx="656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grow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AB8E5B69-E0DC-4D35-8DBA-04563E245E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6141" y="465873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ADF22E87-29CA-411C-80A3-B26968A3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6141" y="4822246"/>
            <a:ext cx="7553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shrink</a:t>
            </a:r>
          </a:p>
        </p:txBody>
      </p:sp>
    </p:spTree>
    <p:extLst>
      <p:ext uri="{BB962C8B-B14F-4D97-AF65-F5344CB8AC3E}">
        <p14:creationId xmlns:p14="http://schemas.microsoft.com/office/powerpoint/2010/main" val="514966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A5261-9DC5-4C5C-BC73-1EB10438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37FA5-AA75-4491-9BF7-1BFD4A14F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To compute a canonical cover for </a:t>
            </a:r>
            <a:r>
              <a:rPr lang="en-US" altLang="en-US" i="1" dirty="0"/>
              <a:t>F</a:t>
            </a:r>
            <a:r>
              <a:rPr lang="en-US" altLang="en-US" dirty="0"/>
              <a:t>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/>
              <a:t> </a:t>
            </a:r>
            <a:br>
              <a:rPr lang="en-US" altLang="en-US" dirty="0"/>
            </a:br>
            <a:r>
              <a:rPr lang="en-US" altLang="en-US" b="1" dirty="0"/>
              <a:t>repeat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 dirty="0"/>
              <a:t>	         </a:t>
            </a:r>
            <a:r>
              <a:rPr lang="en-US" altLang="en-US" dirty="0"/>
              <a:t>Use the union rule to replace any dependencies in </a:t>
            </a:r>
            <a:r>
              <a:rPr lang="en-US" altLang="en-US" i="1" dirty="0"/>
              <a:t>F </a:t>
            </a:r>
            <a:r>
              <a:rPr lang="en-US" altLang="en-US" dirty="0"/>
              <a:t>of the form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i="1" dirty="0"/>
              <a:t> </a:t>
            </a:r>
            <a:br>
              <a:rPr lang="en-US" altLang="en-US" i="1" dirty="0"/>
            </a:br>
            <a:r>
              <a:rPr lang="en-US" altLang="en-US" i="1" dirty="0"/>
              <a:t>		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and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with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Find a functional dependency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with an extraneous  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-84" charset="2"/>
              <a:buNone/>
            </a:pPr>
            <a:r>
              <a:rPr lang="en-US" altLang="en-US" dirty="0">
                <a:sym typeface="Greek Symbols"/>
              </a:rPr>
              <a:t>               attribute either in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or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Monotype Sorts" pitchFamily="-84" charset="2"/>
              </a:rPr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br>
              <a:rPr lang="en-US" altLang="en-US" sz="1000" dirty="0">
                <a:sym typeface="Greek Symbols"/>
              </a:rPr>
            </a:br>
            <a:r>
              <a:rPr lang="en-US" altLang="en-US" dirty="0">
                <a:sym typeface="Greek Symbols"/>
              </a:rPr>
              <a:t>                /* Note: test for extraneous attributes done using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c,</a:t>
            </a:r>
            <a:r>
              <a:rPr lang="en-US" altLang="en-US" dirty="0">
                <a:sym typeface="Greek Symbols"/>
              </a:rPr>
              <a:t> not F*/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 	If an extraneous attribute is found, delete it from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br>
              <a:rPr lang="en-US" altLang="en-US" sz="1000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until  </a:t>
            </a:r>
            <a:r>
              <a:rPr lang="en-US" altLang="en-US" dirty="0">
                <a:sym typeface="Greek Symbols"/>
              </a:rPr>
              <a:t>(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not change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Greek Symbols"/>
              </a:rPr>
              <a:t>Note: Union rule may become applicable after some extraneous attributes have been deleted, so it has to be re-applied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14B5F-9CEB-47C0-9817-DF3229FC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3620-79CA-4467-860C-D920411BF28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02A3C9-9085-475D-AEFD-D0FB705F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67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38BDC-C95F-447E-B65E-51474DB6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915D8-C357-49D4-A919-CA3C20F0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ym typeface="Greek Symbols" pitchFamily="18" charset="2"/>
              </a:rPr>
              <a:t>Note: </a:t>
            </a:r>
            <a:r>
              <a:rPr lang="en-US" altLang="zh-CN" b="1" i="1" dirty="0">
                <a:sym typeface="Greek Symbols" pitchFamily="18" charset="2"/>
              </a:rPr>
              <a:t>Union</a:t>
            </a:r>
            <a:r>
              <a:rPr lang="en-US" altLang="zh-CN" dirty="0">
                <a:sym typeface="Greek Symbols" pitchFamily="18" charset="2"/>
              </a:rPr>
              <a:t> rule may become applicable after some extraneous attributes have been deleted, so it has to be re-applied</a:t>
            </a:r>
          </a:p>
          <a:p>
            <a:pPr eaLnBrk="1" hangingPunct="1"/>
            <a:endParaRPr lang="en-US" altLang="zh-CN" dirty="0">
              <a:sym typeface="Greek Symbols" pitchFamily="18" charset="2"/>
            </a:endParaRPr>
          </a:p>
          <a:p>
            <a:pPr eaLnBrk="1" hangingPunct="1"/>
            <a:r>
              <a:rPr lang="en-US" altLang="zh-CN" dirty="0">
                <a:sym typeface="Greek Symbols" pitchFamily="18" charset="2"/>
              </a:rPr>
              <a:t>Note: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for a </a:t>
            </a:r>
            <a:r>
              <a:rPr lang="en-US" altLang="zh-CN" dirty="0"/>
              <a:t>set </a:t>
            </a:r>
            <a:r>
              <a:rPr lang="en-US" altLang="zh-CN" i="1" dirty="0"/>
              <a:t>F</a:t>
            </a:r>
            <a:r>
              <a:rPr lang="en-US" altLang="zh-CN" dirty="0"/>
              <a:t> of functional dependencies, there may be </a:t>
            </a:r>
            <a:r>
              <a:rPr lang="en-US" altLang="zh-CN" b="1" i="1" dirty="0">
                <a:solidFill>
                  <a:srgbClr val="FF0000"/>
                </a:solidFill>
              </a:rPr>
              <a:t>several</a:t>
            </a:r>
            <a:r>
              <a:rPr lang="en-US" altLang="zh-CN" dirty="0"/>
              <a:t>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c,</a:t>
            </a:r>
            <a:endParaRPr lang="en-US" altLang="zh-CN" dirty="0">
              <a:sym typeface="Greek Symbols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6FF8C-D4A2-46C6-822F-111D4F8A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E300F-CF94-438C-A19B-8FD5EB171154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EF66AF-271B-4F6D-A479-A363810A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1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617DA-BB6D-479C-9397-E79EC393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Example: Computing a 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802A3-B3EF-4A0D-8ED5-E53D9820D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/>
              <a:t>R </a:t>
            </a:r>
            <a:r>
              <a:rPr lang="en-US" altLang="en-US" sz="2000" dirty="0"/>
              <a:t>= (</a:t>
            </a:r>
            <a:r>
              <a:rPr lang="en-US" altLang="en-US" sz="2000" i="1" dirty="0"/>
              <a:t>A, B, C)</a:t>
            </a:r>
            <a:br>
              <a:rPr lang="en-US" altLang="en-US" sz="2000" i="1" dirty="0"/>
            </a:br>
            <a:r>
              <a:rPr lang="en-US" altLang="en-US" sz="2000" i="1" dirty="0"/>
              <a:t>F =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  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br>
              <a:rPr lang="en-US" altLang="en-US" sz="2000" dirty="0">
                <a:sym typeface="Monotype Sorts" pitchFamily="-84" charset="2"/>
              </a:rPr>
            </a:br>
            <a:r>
              <a:rPr lang="en-US" altLang="en-US" sz="2000" dirty="0">
                <a:sym typeface="Monotype Sorts" pitchFamily="-84" charset="2"/>
              </a:rPr>
              <a:t>	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Combine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 </a:t>
            </a:r>
            <a:r>
              <a:rPr lang="en-US" altLang="en-US" sz="2000" dirty="0">
                <a:sym typeface="Monotype Sorts" pitchFamily="-84" charset="2"/>
              </a:rPr>
              <a:t>and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</a:t>
            </a:r>
            <a:r>
              <a:rPr lang="en-US" altLang="en-US" sz="2000" dirty="0">
                <a:sym typeface="Monotype Sorts" pitchFamily="-84" charset="2"/>
              </a:rPr>
              <a:t>into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Set is now </a:t>
            </a:r>
            <a:r>
              <a:rPr lang="en-US" altLang="en-US" sz="2000" i="1" dirty="0"/>
              <a:t>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BC,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C, 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is extraneous in 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Check if the result of deleting A from  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  </a:t>
            </a:r>
            <a:r>
              <a:rPr lang="en-US" altLang="en-US" sz="2000" dirty="0">
                <a:sym typeface="Monotype Sorts" pitchFamily="-84" charset="2"/>
              </a:rPr>
              <a:t>is implied by the other dependencies</a:t>
            </a:r>
          </a:p>
          <a:p>
            <a:pPr lvl="2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Yes: in fact, 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 </a:t>
            </a:r>
            <a:r>
              <a:rPr lang="en-US" altLang="en-US" sz="2000" dirty="0">
                <a:sym typeface="Monotype Sorts" pitchFamily="-84" charset="2"/>
              </a:rPr>
              <a:t>is already present!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Set is now </a:t>
            </a:r>
            <a:r>
              <a:rPr lang="en-US" altLang="en-US" sz="2000" i="1" dirty="0"/>
              <a:t>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BC,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  <a:endParaRPr lang="en-US" altLang="en-US" sz="2000" i="1" dirty="0">
              <a:sym typeface="Monotype Sorts" pitchFamily="-84" charset="2"/>
            </a:endParaRP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 is extraneous in </a:t>
            </a: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  <a:r>
              <a:rPr lang="en-US" altLang="en-US" sz="2000" dirty="0">
                <a:sym typeface="Monotype Sorts" pitchFamily="-84" charset="2"/>
              </a:rPr>
              <a:t> 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Check if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 is logically implied by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</a:t>
            </a:r>
            <a:r>
              <a:rPr lang="en-US" altLang="en-US" sz="2000" dirty="0">
                <a:sym typeface="Monotype Sorts" pitchFamily="-84" charset="2"/>
              </a:rPr>
              <a:t>and the other dependencies</a:t>
            </a:r>
          </a:p>
          <a:p>
            <a:pPr lvl="2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Yes</a:t>
            </a:r>
            <a:r>
              <a:rPr lang="en-US" altLang="en-US" sz="2000" i="1" dirty="0">
                <a:sym typeface="Monotype Sorts" pitchFamily="-84" charset="2"/>
              </a:rPr>
              <a:t>: </a:t>
            </a:r>
            <a:r>
              <a:rPr lang="en-US" altLang="en-US" sz="2000" dirty="0">
                <a:sym typeface="Monotype Sorts" pitchFamily="-84" charset="2"/>
              </a:rPr>
              <a:t>using transitivity on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 and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C. </a:t>
            </a:r>
          </a:p>
          <a:p>
            <a:pPr lvl="3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Can use attribute closure of </a:t>
            </a: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in more complex cases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The canonical cover is: 	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	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0911B-BA01-4027-A963-F625CE6A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8647-29BF-4D1B-A7C8-CAFD4F837AA0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951FCD-76B3-4068-98FD-D940F2BC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38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DA5D1-2FB8-4C5B-B9FD-5C2712F9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9879AB-0827-4BB2-A0DE-E5E41850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b="1" i="1" dirty="0"/>
              <a:t>Updating</a:t>
            </a:r>
            <a:r>
              <a:rPr lang="en-US" altLang="zh-CN" dirty="0"/>
              <a:t> problem and </a:t>
            </a:r>
            <a:r>
              <a:rPr lang="en-US" altLang="zh-CN" b="1" i="1" dirty="0"/>
              <a:t>information </a:t>
            </a:r>
            <a:r>
              <a:rPr kumimoji="0" lang="en-US" altLang="zh-CN" b="1" i="1" dirty="0"/>
              <a:t>redundancy</a:t>
            </a:r>
            <a:r>
              <a:rPr lang="en-US" altLang="zh-CN" dirty="0"/>
              <a:t> </a:t>
            </a:r>
          </a:p>
          <a:p>
            <a:pPr marL="666750" lvl="1" indent="-190500" eaLnBrk="1" hangingPunct="1"/>
            <a:r>
              <a:rPr lang="en-US" altLang="zh-CN" dirty="0"/>
              <a:t>information </a:t>
            </a:r>
            <a:r>
              <a:rPr kumimoji="0" lang="en-US" altLang="zh-CN" dirty="0"/>
              <a:t>redundancy</a:t>
            </a:r>
            <a:r>
              <a:rPr lang="en-US" altLang="zh-CN" dirty="0"/>
              <a:t> </a:t>
            </a:r>
            <a:r>
              <a:rPr kumimoji="0" lang="en-US" altLang="zh-CN" dirty="0"/>
              <a:t>complicates updating, introducing possibility of inconsistency of the 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budget</a:t>
            </a:r>
            <a:r>
              <a:rPr kumimoji="0" lang="en-US" altLang="zh-CN" dirty="0"/>
              <a:t> values</a:t>
            </a:r>
          </a:p>
          <a:p>
            <a:pPr marL="666750" lvl="1" indent="-190500" eaLnBrk="1" hangingPunct="1"/>
            <a:r>
              <a:rPr kumimoji="0" lang="en-US" altLang="zh-CN" dirty="0"/>
              <a:t>e.g. change</a:t>
            </a:r>
            <a:r>
              <a:rPr kumimoji="0" lang="en-US" altLang="zh-CN" b="1" dirty="0"/>
              <a:t> </a:t>
            </a:r>
            <a:r>
              <a:rPr kumimoji="0" lang="en-US" altLang="zh-CN" i="1" dirty="0">
                <a:solidFill>
                  <a:srgbClr val="1A04BC"/>
                </a:solidFill>
              </a:rPr>
              <a:t>budget</a:t>
            </a:r>
            <a:r>
              <a:rPr kumimoji="0" lang="en-US" altLang="zh-CN" dirty="0"/>
              <a:t> of  the </a:t>
            </a:r>
            <a:r>
              <a:rPr kumimoji="0" lang="en-US" altLang="zh-CN" b="1" i="1" dirty="0" err="1"/>
              <a:t>Comp.Sci</a:t>
            </a:r>
            <a:r>
              <a:rPr kumimoji="0" lang="en-US" altLang="zh-CN" dirty="0"/>
              <a:t> department from  100000  to  120000, </a:t>
            </a:r>
          </a:p>
          <a:p>
            <a:pPr marL="666750" lvl="1" indent="-190500" eaLnBrk="1" hangingPunct="1"/>
            <a:r>
              <a:rPr kumimoji="0" lang="en-US" altLang="zh-CN" dirty="0"/>
              <a:t>in Fig. 7.2,          every tuples belonging to </a:t>
            </a:r>
            <a:r>
              <a:rPr lang="en-US" altLang="zh-CN" i="1" dirty="0" err="1">
                <a:solidFill>
                  <a:srgbClr val="1A04BC"/>
                </a:solidFill>
                <a:cs typeface="Times New Roman" pitchFamily="18" charset="0"/>
              </a:rPr>
              <a:t>Comp.Sci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  </a:t>
            </a:r>
            <a:r>
              <a:rPr kumimoji="0" lang="en-US" altLang="zh-CN" dirty="0"/>
              <a:t>has to  be updated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0A27D-9233-457C-9147-AA541AC9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6D2B-F00D-42FB-9486-E87227602348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299461-8E61-4FAC-A283-42355971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C92BBDA-EBC5-4E22-B946-4DCA45C7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041" y="2587706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941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BBBCB-2D81-4BAD-9841-A56644FB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FC78F-B080-4A33-AB90-88885766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be the set of dependencies </a:t>
            </a:r>
            <a:r>
              <a:rPr lang="en-US" altLang="en-US" i="1" dirty="0"/>
              <a:t>F </a:t>
            </a:r>
            <a:r>
              <a:rPr lang="en-US" altLang="en-US" i="1" baseline="30000" dirty="0"/>
              <a:t>+</a:t>
            </a:r>
            <a:r>
              <a:rPr lang="en-US" altLang="en-US" dirty="0"/>
              <a:t> that include only attributes in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</a:t>
            </a:r>
          </a:p>
          <a:p>
            <a:pPr lvl="1"/>
            <a:r>
              <a:rPr lang="en-US" altLang="en-US" dirty="0"/>
              <a:t> A  decomposition is </a:t>
            </a:r>
            <a:r>
              <a:rPr lang="en-US" altLang="en-US" b="1" dirty="0">
                <a:solidFill>
                  <a:srgbClr val="002060"/>
                </a:solidFill>
              </a:rPr>
              <a:t>dependency preserving</a:t>
            </a:r>
            <a:r>
              <a:rPr lang="en-US" altLang="en-US" dirty="0"/>
              <a:t>,  if</a:t>
            </a:r>
          </a:p>
          <a:p>
            <a:pPr lvl="1">
              <a:buFont typeface="Webdings" panose="05030102010509060703" pitchFamily="18" charset="2"/>
              <a:buNone/>
            </a:pPr>
            <a:r>
              <a:rPr lang="en-US" altLang="en-US" dirty="0"/>
              <a:t>           (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…</a:t>
            </a:r>
            <a:r>
              <a:rPr lang="en-US" altLang="en-US" dirty="0">
                <a:sym typeface="Symbol" panose="05050102010706020507" pitchFamily="18" charset="2"/>
              </a:rPr>
              <a:t> 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>
                <a:sym typeface="Symbol" panose="05050102010706020507" pitchFamily="18" charset="2"/>
              </a:rPr>
              <a:t>F </a:t>
            </a:r>
            <a:r>
              <a:rPr lang="en-US" altLang="en-US" i="1" baseline="30000" dirty="0">
                <a:sym typeface="Symbol" panose="05050102010706020507" pitchFamily="18" charset="2"/>
              </a:rPr>
              <a:t>+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Using the above definition,  testing for dependency preservation take exponential time.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Not that if a decomposition is NOT dependency preserving </a:t>
            </a:r>
            <a:r>
              <a:rPr lang="en-US" altLang="en-US" dirty="0"/>
              <a:t>then checking updates for violation of functional dependencies may require computing joins, which is expensive.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EE958-4C4D-4A00-B119-AEE9796F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256-FBE4-45E6-9179-C9C2791B6D2D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13077-538A-4E28-B210-B8FDE0F5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3191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7DAE2-80D3-40D9-8EFF-4209DC35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7E5E5-EF15-4F09-8AE0-A3A51E60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</a:t>
            </a:r>
            <a:r>
              <a:rPr lang="en-US" altLang="en-US" i="1" dirty="0"/>
              <a:t>F </a:t>
            </a:r>
            <a:r>
              <a:rPr lang="en-US" altLang="en-US" i="1" baseline="-25000" dirty="0"/>
              <a:t> </a:t>
            </a:r>
            <a:r>
              <a:rPr lang="en-US" altLang="en-US" dirty="0"/>
              <a:t>be the set of dependencies  on schema </a:t>
            </a:r>
            <a:r>
              <a:rPr lang="en-US" altLang="en-US" i="1" dirty="0"/>
              <a:t>R</a:t>
            </a:r>
            <a:r>
              <a:rPr lang="en-US" altLang="en-US" dirty="0"/>
              <a:t>  and let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R</a:t>
            </a:r>
            <a:r>
              <a:rPr lang="en-US" altLang="en-US" baseline="-25000" dirty="0">
                <a:sym typeface="Symbol" panose="05050102010706020507" pitchFamily="18" charset="2"/>
              </a:rPr>
              <a:t>2 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i="1" dirty="0">
                <a:sym typeface="Symbol" panose="05050102010706020507" pitchFamily="18" charset="2"/>
              </a:rPr>
              <a:t>  .., R</a:t>
            </a:r>
            <a:r>
              <a:rPr lang="en-US" altLang="en-US" baseline="-25000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  be a decomposition of </a:t>
            </a:r>
            <a:r>
              <a:rPr lang="en-US" altLang="en-US" i="1" dirty="0">
                <a:sym typeface="Symbol" panose="05050102010706020507" pitchFamily="18" charset="2"/>
              </a:rPr>
              <a:t>R.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The restriction of 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/>
              <a:t>i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is the set </a:t>
            </a:r>
            <a:r>
              <a:rPr lang="en-US" altLang="en-US" i="1" dirty="0"/>
              <a:t>F</a:t>
            </a:r>
            <a:r>
              <a:rPr lang="en-US" altLang="en-US" baseline="-25000" dirty="0"/>
              <a:t>i  </a:t>
            </a:r>
            <a:r>
              <a:rPr lang="en-US" altLang="en-US" dirty="0">
                <a:sym typeface="Symbol" panose="05050102010706020507" pitchFamily="18" charset="2"/>
              </a:rPr>
              <a:t>of all  functional dependencies in </a:t>
            </a:r>
            <a:r>
              <a:rPr lang="en-US" altLang="en-US" i="1" dirty="0">
                <a:sym typeface="Symbol" panose="05050102010706020507" pitchFamily="18" charset="2"/>
              </a:rPr>
              <a:t>F </a:t>
            </a:r>
            <a:r>
              <a:rPr lang="en-US" altLang="en-US" i="1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that include </a:t>
            </a:r>
            <a:r>
              <a:rPr lang="en-US" altLang="en-US" b="1" dirty="0">
                <a:sym typeface="Symbol" panose="05050102010706020507" pitchFamily="18" charset="2"/>
              </a:rPr>
              <a:t>only</a:t>
            </a:r>
            <a:r>
              <a:rPr lang="en-US" altLang="en-US" dirty="0">
                <a:sym typeface="Symbol" panose="05050102010706020507" pitchFamily="18" charset="2"/>
              </a:rPr>
              <a:t> attributes 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/>
              <a:t>i 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Since all functional dependencies in a restriction involve attributes of only one relation schema, it is possible to test such a dependency for satisfaction by checking only one relation.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Note that the definition of restriction uses all dependencies in in </a:t>
            </a:r>
            <a:r>
              <a:rPr lang="en-US" altLang="en-US" i="1" dirty="0">
                <a:sym typeface="Symbol" panose="05050102010706020507" pitchFamily="18" charset="2"/>
              </a:rPr>
              <a:t>F </a:t>
            </a:r>
            <a:r>
              <a:rPr lang="en-US" altLang="en-US" i="1" baseline="30000" dirty="0">
                <a:sym typeface="Symbol" panose="05050102010706020507" pitchFamily="18" charset="2"/>
              </a:rPr>
              <a:t>+</a:t>
            </a:r>
            <a:r>
              <a:rPr lang="en-US" altLang="en-US" i="1" dirty="0">
                <a:sym typeface="Symbol" panose="05050102010706020507" pitchFamily="18" charset="2"/>
              </a:rPr>
              <a:t>, </a:t>
            </a:r>
            <a:r>
              <a:rPr lang="en-US" altLang="en-US" dirty="0">
                <a:sym typeface="Symbol" panose="05050102010706020507" pitchFamily="18" charset="2"/>
              </a:rPr>
              <a:t>not just those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dirty="0"/>
              <a:t>The set of restrictions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 </a:t>
            </a:r>
            <a:r>
              <a:rPr lang="en-US" altLang="en-US" dirty="0">
                <a:sym typeface="Symbol" panose="05050102010706020507" pitchFamily="18" charset="2"/>
              </a:rPr>
              <a:t>, .. 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  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is the set of functional  dependencies that can be checked efficiently.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33A2B-D81C-4A70-82FA-EA0E2259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5BAD-4A6A-41C3-86E9-532442151845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4452C-4F97-409D-B65E-87C8474C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5800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A7B69-FE02-4A87-B150-74A93F7C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for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02BD3-E46F-416A-81CB-61D61C2D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To check if a dependency    is preserved in a decomposition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into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, we apply the following test (with attribute closure done with respect to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i="1" dirty="0"/>
              <a:t>result </a:t>
            </a:r>
            <a:r>
              <a:rPr lang="en-US" altLang="en-US" dirty="0"/>
              <a:t>=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repeat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b="1" dirty="0">
                <a:sym typeface="Symbol" panose="05050102010706020507" pitchFamily="18" charset="2"/>
              </a:rPr>
              <a:t>for each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in the decomposition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	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= (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br>
              <a:rPr lang="en-US" altLang="en-US" i="1" baseline="-25000" dirty="0">
                <a:sym typeface="Symbol" panose="05050102010706020507" pitchFamily="18" charset="2"/>
              </a:rPr>
            </a:br>
            <a:r>
              <a:rPr lang="en-US" altLang="en-US" i="1" baseline="-25000" dirty="0">
                <a:sym typeface="Symbol" panose="05050102010706020507" pitchFamily="18" charset="2"/>
              </a:rPr>
              <a:t>		</a:t>
            </a:r>
            <a:r>
              <a:rPr lang="en-US" altLang="en-US" i="1" dirty="0">
                <a:sym typeface="Symbol" panose="05050102010706020507" pitchFamily="18" charset="2"/>
              </a:rPr>
              <a:t>result  =  result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</a:p>
          <a:p>
            <a:pPr marL="457200" lvl="1" indent="0">
              <a:buSzPct val="110000"/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</a:t>
            </a:r>
            <a:r>
              <a:rPr lang="en-US" altLang="en-US" b="1" dirty="0">
                <a:sym typeface="Symbol" panose="05050102010706020507" pitchFamily="18" charset="2"/>
              </a:rPr>
              <a:t>until 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does not change)</a:t>
            </a:r>
            <a:endParaRPr lang="en-US" altLang="en-US" i="1" dirty="0">
              <a:sym typeface="Symbol" panose="05050102010706020507" pitchFamily="18" charset="2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result</a:t>
            </a:r>
            <a:r>
              <a:rPr lang="en-US" altLang="en-US" dirty="0">
                <a:sym typeface="Symbol" panose="05050102010706020507" pitchFamily="18" charset="2"/>
              </a:rPr>
              <a:t> contains all attributes in , then the functional dependency     is preserved.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We apply the test on all dependencies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 to check if a decomposition is dependency preserving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This procedure takes polynomial time, instead of the exponential time required to compute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i="1" baseline="30000" dirty="0">
                <a:sym typeface="Symbol" panose="05050102010706020507" pitchFamily="18" charset="2"/>
              </a:rPr>
              <a:t>+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and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(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</a:t>
            </a:r>
            <a:r>
              <a:rPr lang="en-US" altLang="en-US" i="1" dirty="0">
                <a:sym typeface="Symbol" panose="05050102010706020507" pitchFamily="18" charset="2"/>
              </a:rPr>
              <a:t> …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C7080-E55C-49E1-BCAC-4A9B1B5C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37F1-6733-4178-BDF5-3B779C4AC5E6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A61616-0D59-47B9-B1F5-45E75083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371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78BF6-A48B-4A95-9A9D-61766D8F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5A9F8-2F1A-495B-8366-9B932353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744538" algn="l"/>
              </a:tabLst>
            </a:pPr>
            <a:r>
              <a:rPr lang="en-US" altLang="en-US" i="1" dirty="0"/>
              <a:t>R = </a:t>
            </a:r>
            <a:r>
              <a:rPr lang="en-US" altLang="en-US" dirty="0"/>
              <a:t>(</a:t>
            </a:r>
            <a:r>
              <a:rPr lang="en-US" altLang="en-US" i="1" dirty="0"/>
              <a:t>A, B, C </a:t>
            </a:r>
            <a:r>
              <a:rPr lang="en-US" altLang="en-US" dirty="0"/>
              <a:t>)</a:t>
            </a:r>
            <a:br>
              <a:rPr lang="en-US" altLang="en-US" i="1" dirty="0"/>
            </a:br>
            <a:r>
              <a:rPr lang="en-US" altLang="en-US" i="1" dirty="0"/>
              <a:t>F = </a:t>
            </a:r>
            <a:r>
              <a:rPr lang="en-US" altLang="en-US" dirty="0"/>
              <a:t>{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Monotype Sorts" pitchFamily="-84" charset="2"/>
              </a:rPr>
              <a:t> C</a:t>
            </a:r>
            <a:r>
              <a:rPr lang="en-US" altLang="en-US" dirty="0">
                <a:sym typeface="Monotype Sorts" pitchFamily="-84" charset="2"/>
              </a:rPr>
              <a:t>}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ym typeface="Monotype Sorts" pitchFamily="-84" charset="2"/>
              </a:rPr>
              <a:t>Key =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</a:p>
          <a:p>
            <a:pPr>
              <a:tabLst>
                <a:tab pos="744538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is not in BCNF</a:t>
            </a:r>
          </a:p>
          <a:p>
            <a:pPr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Decomposition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dirty="0">
                <a:sym typeface="Monotype Sorts" pitchFamily="-84" charset="2"/>
              </a:rPr>
              <a:t> = (</a:t>
            </a:r>
            <a:r>
              <a:rPr lang="en-US" altLang="en-US" i="1" dirty="0">
                <a:sym typeface="Monotype Sorts" pitchFamily="-84" charset="2"/>
              </a:rPr>
              <a:t>A, B),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 = </a:t>
            </a:r>
            <a:r>
              <a:rPr lang="en-US" altLang="en-US" i="1" dirty="0">
                <a:sym typeface="Monotype Sorts" pitchFamily="-84" charset="2"/>
              </a:rPr>
              <a:t>(B, C)</a:t>
            </a:r>
          </a:p>
          <a:p>
            <a:pPr lvl="1">
              <a:tabLst>
                <a:tab pos="744538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baseline="-25000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 in BCNF</a:t>
            </a:r>
          </a:p>
          <a:p>
            <a:pPr lvl="1"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</a:t>
            </a:r>
          </a:p>
          <a:p>
            <a:pPr lvl="1"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Dependency preserving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C3801-DF35-476F-8A54-538F784A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DE28-F3E1-4014-879B-B8B853B5D23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FD1B0-EE64-4974-9201-77B2351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365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70E97-8C12-4938-99D4-0B5522F5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zh-CN" dirty="0"/>
              <a:t>7.5 </a:t>
            </a:r>
            <a:r>
              <a:rPr lang="en-US" altLang="en-US" dirty="0"/>
              <a:t>Algorithm for Decomposition Using Functional Dependencies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639BC-4A76-4609-83E9-E935EF10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</a:p>
          <a:p>
            <a:pPr lvl="1"/>
            <a:r>
              <a:rPr lang="en-US" altLang="en-US" dirty="0"/>
              <a:t>We then develop algorithms to generate lossless decompositions into BCNF and 3NF</a:t>
            </a:r>
          </a:p>
          <a:p>
            <a:pPr lvl="1"/>
            <a:r>
              <a:rPr lang="en-US" altLang="en-US" dirty="0"/>
              <a:t>We then develop algorithms to test if a decomposition is dependency-preserving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367EE-07C7-4DB2-AD4C-693A53C1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FA0A-67EA-4BB9-8442-30C4A68CCC9C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EF6478-69A8-4CD3-86C4-249022AC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5841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B8276-3296-4CDE-BD60-A102DBA5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B8D67-6D84-4E9F-BA15-8A8EA497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F3FBE-669E-4321-8AA7-F00DF8FA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7BAC-2337-439A-A736-5C6CD04667AA}" type="datetime1">
              <a:rPr lang="zh-CN" altLang="en-US" smtClean="0"/>
              <a:t>2021/11/1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0124E5-8931-42DB-9216-3D03183A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426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DE23B8-B91D-4366-8E2C-926ED4E6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9BA52-43E4-458A-8553-8929F57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61E90-4F86-4479-AAFD-2BF956F9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D03E-4F0A-449E-82B1-CDF7456D9737}" type="datetime1">
              <a:rPr lang="zh-CN" altLang="en-US" smtClean="0"/>
              <a:t>2021/11/1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520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714490-3D99-41C7-81DE-9301AD2B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65CB3-479F-4DB7-9424-317FD202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4E7104-E38D-4931-B1A9-542DFA0C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7AD5-B0D2-4FFC-8866-96BABE161F33}" type="datetime1">
              <a:rPr lang="zh-CN" altLang="en-US" smtClean="0"/>
              <a:t>2021/11/1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4727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9217</Words>
  <Application>Microsoft Office PowerPoint</Application>
  <PresentationFormat>宽屏</PresentationFormat>
  <Paragraphs>1200</Paragraphs>
  <Slides>98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2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Symbol</vt:lpstr>
      <vt:lpstr>Tahoma</vt:lpstr>
      <vt:lpstr>Times New Roman</vt:lpstr>
      <vt:lpstr>Webdings</vt:lpstr>
      <vt:lpstr>Wingdings</vt:lpstr>
      <vt:lpstr>Office 主题</vt:lpstr>
      <vt:lpstr>PowerPoint 演示文稿</vt:lpstr>
      <vt:lpstr>Outline</vt:lpstr>
      <vt:lpstr>PowerPoint 演示文稿</vt:lpstr>
      <vt:lpstr>7.1 Features of Good Relational Design</vt:lpstr>
      <vt:lpstr>PowerPoint 演示文稿</vt:lpstr>
      <vt:lpstr>Example. Combine Schemas and Pitfalls</vt:lpstr>
      <vt:lpstr>PowerPoint 演示文稿</vt:lpstr>
      <vt:lpstr>Pitfalls</vt:lpstr>
      <vt:lpstr>Pitfalls</vt:lpstr>
      <vt:lpstr>Pitfalls</vt:lpstr>
      <vt:lpstr>Example: A Combined Schema Without Repetition</vt:lpstr>
      <vt:lpstr>Decomposed Smaller Schemas</vt:lpstr>
      <vt:lpstr>Decomposed Smaller Schemas</vt:lpstr>
      <vt:lpstr>Example: A Lossy Decomposition</vt:lpstr>
      <vt:lpstr>Example: Lossless-Join Decomposition</vt:lpstr>
      <vt:lpstr>Lossless Decomposition</vt:lpstr>
      <vt:lpstr>Normalization Principles</vt:lpstr>
      <vt:lpstr>Normalization Principles</vt:lpstr>
      <vt:lpstr>Normalization Principles</vt:lpstr>
      <vt:lpstr>PowerPoint 演示文稿</vt:lpstr>
      <vt:lpstr>Normalization Principles</vt:lpstr>
      <vt:lpstr>Normalization Theory</vt:lpstr>
      <vt:lpstr>7.2 Decomposition Using Functional Dependencies</vt:lpstr>
      <vt:lpstr>Functional Dependencies</vt:lpstr>
      <vt:lpstr>Functional Dependencies</vt:lpstr>
      <vt:lpstr>Functional Dependencies Definition </vt:lpstr>
      <vt:lpstr>Relation Instance Satisfy Functional Dependency</vt:lpstr>
      <vt:lpstr>Example</vt:lpstr>
      <vt:lpstr>Example</vt:lpstr>
      <vt:lpstr>Closure of a Set of Functional Dependencies</vt:lpstr>
      <vt:lpstr>Keys and Functional Dependencies</vt:lpstr>
      <vt:lpstr>FD holds on R  vs  FD is satisfied by r(R)</vt:lpstr>
      <vt:lpstr>Example</vt:lpstr>
      <vt:lpstr>FD as Integrity in DB</vt:lpstr>
      <vt:lpstr>FD holds on R  vs  FD is satisfied by r(R)</vt:lpstr>
      <vt:lpstr>Use of Functional Dependencies</vt:lpstr>
      <vt:lpstr>Trivial Functional Dependencies</vt:lpstr>
      <vt:lpstr>Transitive  dependency</vt:lpstr>
      <vt:lpstr>Partial dependency</vt:lpstr>
      <vt:lpstr>Lossless Decomposition</vt:lpstr>
      <vt:lpstr>Example</vt:lpstr>
      <vt:lpstr>Dependency Preservation</vt:lpstr>
      <vt:lpstr>Dependency Preservation Example</vt:lpstr>
      <vt:lpstr>7.3 Normal Forms</vt:lpstr>
      <vt:lpstr>Atomic Domains and First Normal Form</vt:lpstr>
      <vt:lpstr>Atomic Domains and First Normal Form</vt:lpstr>
      <vt:lpstr>Boyce-Codd Normal Form</vt:lpstr>
      <vt:lpstr>BCNF Example</vt:lpstr>
      <vt:lpstr>Decomposing a Schema into BCNF</vt:lpstr>
      <vt:lpstr>Example</vt:lpstr>
      <vt:lpstr>BCNF and Dependency Preservation</vt:lpstr>
      <vt:lpstr>BCNF and Dependency Preservation</vt:lpstr>
      <vt:lpstr>Third Normal Form</vt:lpstr>
      <vt:lpstr>PowerPoint 演示文稿</vt:lpstr>
      <vt:lpstr>3NF Example</vt:lpstr>
      <vt:lpstr>Redundancy in 3NF</vt:lpstr>
      <vt:lpstr>Comparison of BCNF and 3NF</vt:lpstr>
      <vt:lpstr>Goals of Normalization</vt:lpstr>
      <vt:lpstr>How good is BCNF?</vt:lpstr>
      <vt:lpstr>Higher Normal Forms </vt:lpstr>
      <vt:lpstr>7.4 Functional-Dependency Theory</vt:lpstr>
      <vt:lpstr>Goal</vt:lpstr>
      <vt:lpstr>SQL Statements for FD Judgment</vt:lpstr>
      <vt:lpstr>Closure of a Set of Functional Dependencies</vt:lpstr>
      <vt:lpstr>PowerPoint 演示文稿</vt:lpstr>
      <vt:lpstr>Closure of a Set of Functional Dependencies</vt:lpstr>
      <vt:lpstr>Closure of Functional Dependencies (Cont.)</vt:lpstr>
      <vt:lpstr>Example of  F+</vt:lpstr>
      <vt:lpstr>Example</vt:lpstr>
      <vt:lpstr>Procedure for Computing F+</vt:lpstr>
      <vt:lpstr>Closure of Attribute Sets</vt:lpstr>
      <vt:lpstr>Closure of Attribute Sets</vt:lpstr>
      <vt:lpstr>Example of Attribute Set Closure</vt:lpstr>
      <vt:lpstr>Uses of Attribute Closure</vt:lpstr>
      <vt:lpstr>PowerPoint 演示文稿</vt:lpstr>
      <vt:lpstr>Canonical Cover</vt:lpstr>
      <vt:lpstr>Extraneous Attributes</vt:lpstr>
      <vt:lpstr>PowerPoint 演示文稿</vt:lpstr>
      <vt:lpstr>Extraneous Attributes (Cont.)</vt:lpstr>
      <vt:lpstr>Extraneous Attributes</vt:lpstr>
      <vt:lpstr>PowerPoint 演示文稿</vt:lpstr>
      <vt:lpstr>Testing if an Attribute is Extraneous</vt:lpstr>
      <vt:lpstr>Testing if an Attribute is Extraneous</vt:lpstr>
      <vt:lpstr>Examples of Extraneous Attributes</vt:lpstr>
      <vt:lpstr>Canonical Cover</vt:lpstr>
      <vt:lpstr>PowerPoint 演示文稿</vt:lpstr>
      <vt:lpstr>Canonical Cover</vt:lpstr>
      <vt:lpstr>PowerPoint 演示文稿</vt:lpstr>
      <vt:lpstr>Example: Computing a Canonical Cover</vt:lpstr>
      <vt:lpstr>Dependency Preservation</vt:lpstr>
      <vt:lpstr>Dependency Preservation (Cont.)</vt:lpstr>
      <vt:lpstr>Testing for Dependency Preservation</vt:lpstr>
      <vt:lpstr>Example</vt:lpstr>
      <vt:lpstr>7.5 Algorithm for Decomposition Using Functional Dependencies </vt:lpstr>
      <vt:lpstr>PowerPoint 演示文稿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181</cp:revision>
  <dcterms:created xsi:type="dcterms:W3CDTF">2017-07-31T08:51:00Z</dcterms:created>
  <dcterms:modified xsi:type="dcterms:W3CDTF">2021-11-01T04:22:23Z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